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panose="020B0604020202020204" charset="0"/>
      <p:regular r:id="rId17"/>
    </p:embeddedFont>
    <p:embeddedFont>
      <p:font typeface="Arimo Bold" panose="020B0604020202020204" charset="0"/>
      <p:regular r:id="rId18"/>
    </p:embeddedFont>
    <p:embeddedFont>
      <p:font typeface="League Gothic" panose="020B0604020202020204" charset="0"/>
      <p:regular r:id="rId19"/>
    </p:embeddedFont>
    <p:embeddedFont>
      <p:font typeface="Open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3" y="2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jpeg"/><Relationship Id="rId2" Type="http://schemas.openxmlformats.org/officeDocument/2006/relationships/hyperlink" Target="http://www.linkedin.com/in/cl%C3%A9ment-kokou-agbalenyo-12330434" TargetMode="External"/><Relationship Id="rId1" Type="http://schemas.openxmlformats.org/officeDocument/2006/relationships/slideLayout" Target="../slideLayouts/slideLayout7.xml"/><Relationship Id="rId6" Type="http://schemas.openxmlformats.org/officeDocument/2006/relationships/hyperlink" Target="https://www.instagram.com/monarch_ashborn1?igsh=MTFoZzBqaXFteWJ6ZQ==" TargetMode="External"/><Relationship Id="rId5" Type="http://schemas.openxmlformats.org/officeDocument/2006/relationships/image" Target="../media/image17.png"/><Relationship Id="rId4" Type="http://schemas.openxmlformats.org/officeDocument/2006/relationships/hyperlink" Target="https://www.facebook.com/share/17woH4XVWQ/"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28700" y="3137821"/>
            <a:ext cx="16230600" cy="5335333"/>
          </a:xfrm>
          <a:prstGeom prst="rect">
            <a:avLst/>
          </a:prstGeom>
        </p:spPr>
        <p:txBody>
          <a:bodyPr lIns="0" tIns="0" rIns="0" bIns="0" rtlCol="0" anchor="t">
            <a:spAutoFit/>
          </a:bodyPr>
          <a:lstStyle/>
          <a:p>
            <a:pPr algn="ctr">
              <a:lnSpc>
                <a:spcPts val="38454"/>
              </a:lnSpc>
            </a:pPr>
            <a:r>
              <a:rPr lang="en-US" sz="43697" spc="-873">
                <a:solidFill>
                  <a:srgbClr val="EBDCC4"/>
                </a:solidFill>
                <a:latin typeface="League Gothic"/>
                <a:ea typeface="League Gothic"/>
                <a:cs typeface="League Gothic"/>
                <a:sym typeface="League Gothic"/>
              </a:rPr>
              <a:t>PORTFOLIO</a:t>
            </a:r>
          </a:p>
        </p:txBody>
      </p:sp>
      <p:sp>
        <p:nvSpPr>
          <p:cNvPr id="3" name="Freeform 3"/>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700" y="3137821"/>
            <a:ext cx="16230600" cy="5335333"/>
          </a:xfrm>
          <a:prstGeom prst="rect">
            <a:avLst/>
          </a:prstGeom>
        </p:spPr>
        <p:txBody>
          <a:bodyPr lIns="0" tIns="0" rIns="0" bIns="0" rtlCol="0" anchor="t">
            <a:spAutoFit/>
          </a:bodyPr>
          <a:lstStyle/>
          <a:p>
            <a:pPr algn="ctr">
              <a:lnSpc>
                <a:spcPts val="38454"/>
              </a:lnSpc>
            </a:pPr>
            <a:r>
              <a:rPr lang="en-US" sz="43697" spc="-873" dirty="0">
                <a:solidFill>
                  <a:srgbClr val="EBDCC4"/>
                </a:solidFill>
                <a:latin typeface="League Gothic"/>
                <a:ea typeface="League Gothic"/>
                <a:cs typeface="League Gothic"/>
                <a:sym typeface="League Gothic"/>
              </a:rPr>
              <a:t>PORTFOLIO</a:t>
            </a:r>
          </a:p>
        </p:txBody>
      </p:sp>
      <p:sp>
        <p:nvSpPr>
          <p:cNvPr id="6" name="TextBox 6"/>
          <p:cNvSpPr txBox="1"/>
          <p:nvPr/>
        </p:nvSpPr>
        <p:spPr>
          <a:xfrm>
            <a:off x="1028700" y="108580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7" name="TextBox 7"/>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8" name="TextBox 8"/>
          <p:cNvSpPr txBox="1"/>
          <p:nvPr/>
        </p:nvSpPr>
        <p:spPr>
          <a:xfrm>
            <a:off x="12536419" y="8957310"/>
            <a:ext cx="4722881"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
        <p:nvSpPr>
          <p:cNvPr id="4" name="Freeform 4"/>
          <p:cNvSpPr/>
          <p:nvPr/>
        </p:nvSpPr>
        <p:spPr>
          <a:xfrm>
            <a:off x="6003032" y="1190289"/>
            <a:ext cx="6717480" cy="8403416"/>
          </a:xfrm>
          <a:custGeom>
            <a:avLst/>
            <a:gdLst/>
            <a:ahLst/>
            <a:cxnLst/>
            <a:rect l="l" t="t" r="r" b="b"/>
            <a:pathLst>
              <a:path w="6717480" h="8403416">
                <a:moveTo>
                  <a:pt x="0" y="0"/>
                </a:moveTo>
                <a:lnTo>
                  <a:pt x="6717481" y="0"/>
                </a:lnTo>
                <a:lnTo>
                  <a:pt x="6717481" y="8403415"/>
                </a:lnTo>
                <a:lnTo>
                  <a:pt x="0" y="8403415"/>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6132950" y="6892446"/>
            <a:ext cx="9658350" cy="1613878"/>
            <a:chOff x="0" y="0"/>
            <a:chExt cx="2543763" cy="425054"/>
          </a:xfrm>
        </p:grpSpPr>
        <p:sp>
          <p:nvSpPr>
            <p:cNvPr id="3" name="Freeform 3"/>
            <p:cNvSpPr/>
            <p:nvPr/>
          </p:nvSpPr>
          <p:spPr>
            <a:xfrm>
              <a:off x="0" y="0"/>
              <a:ext cx="2543763" cy="425054"/>
            </a:xfrm>
            <a:custGeom>
              <a:avLst/>
              <a:gdLst/>
              <a:ahLst/>
              <a:cxnLst/>
              <a:rect l="l" t="t" r="r" b="b"/>
              <a:pathLst>
                <a:path w="2543763" h="425054">
                  <a:moveTo>
                    <a:pt x="0" y="0"/>
                  </a:moveTo>
                  <a:lnTo>
                    <a:pt x="2543763" y="0"/>
                  </a:lnTo>
                  <a:lnTo>
                    <a:pt x="2543763" y="425054"/>
                  </a:lnTo>
                  <a:lnTo>
                    <a:pt x="0" y="425054"/>
                  </a:lnTo>
                  <a:close/>
                </a:path>
              </a:pathLst>
            </a:custGeom>
            <a:solidFill>
              <a:srgbClr val="EBDCC4"/>
            </a:solidFill>
          </p:spPr>
        </p:sp>
        <p:sp>
          <p:nvSpPr>
            <p:cNvPr id="4" name="TextBox 4"/>
            <p:cNvSpPr txBox="1"/>
            <p:nvPr/>
          </p:nvSpPr>
          <p:spPr>
            <a:xfrm>
              <a:off x="0" y="57150"/>
              <a:ext cx="2543763" cy="367904"/>
            </a:xfrm>
            <a:prstGeom prst="rect">
              <a:avLst/>
            </a:prstGeom>
          </p:spPr>
          <p:txBody>
            <a:bodyPr lIns="50800" tIns="50800" rIns="50800" bIns="50800" rtlCol="0" anchor="ctr"/>
            <a:lstStyle/>
            <a:p>
              <a:pPr algn="ctr">
                <a:lnSpc>
                  <a:spcPts val="2160"/>
                </a:lnSpc>
              </a:pPr>
              <a:endParaRPr/>
            </a:p>
          </p:txBody>
        </p:sp>
      </p:grpSp>
      <p:sp>
        <p:nvSpPr>
          <p:cNvPr id="5" name="TextBox 5"/>
          <p:cNvSpPr txBox="1"/>
          <p:nvPr/>
        </p:nvSpPr>
        <p:spPr>
          <a:xfrm>
            <a:off x="6132950" y="4555196"/>
            <a:ext cx="11127482" cy="244587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SECOND PROJECT</a:t>
            </a:r>
          </a:p>
        </p:txBody>
      </p:sp>
      <p:sp>
        <p:nvSpPr>
          <p:cNvPr id="6" name="TextBox 6"/>
          <p:cNvSpPr txBox="1"/>
          <p:nvPr/>
        </p:nvSpPr>
        <p:spPr>
          <a:xfrm>
            <a:off x="6576893" y="7250186"/>
            <a:ext cx="8770464" cy="584073"/>
          </a:xfrm>
          <a:prstGeom prst="rect">
            <a:avLst/>
          </a:prstGeom>
        </p:spPr>
        <p:txBody>
          <a:bodyPr lIns="0" tIns="0" rIns="0" bIns="0" rtlCol="0" anchor="t">
            <a:spAutoFit/>
          </a:bodyPr>
          <a:lstStyle/>
          <a:p>
            <a:pPr algn="l">
              <a:lnSpc>
                <a:spcPts val="2286"/>
              </a:lnSpc>
            </a:pPr>
            <a:r>
              <a:rPr lang="en-US" sz="1800">
                <a:solidFill>
                  <a:srgbClr val="181818"/>
                </a:solidFill>
                <a:latin typeface="Arimo"/>
                <a:ea typeface="Arimo"/>
                <a:cs typeface="Arimo"/>
                <a:sym typeface="Arimo"/>
              </a:rPr>
              <a:t>Black Hole (Blender) – 3D modeling and rendering project exploring realistic lighting, distortion, and cinematic space effects.</a:t>
            </a:r>
          </a:p>
        </p:txBody>
      </p:sp>
      <p:grpSp>
        <p:nvGrpSpPr>
          <p:cNvPr id="7" name="Group 7"/>
          <p:cNvGrpSpPr/>
          <p:nvPr/>
        </p:nvGrpSpPr>
        <p:grpSpPr>
          <a:xfrm>
            <a:off x="1028700" y="1780676"/>
            <a:ext cx="4659514" cy="6725649"/>
            <a:chOff x="0" y="0"/>
            <a:chExt cx="1047954" cy="1512641"/>
          </a:xfrm>
        </p:grpSpPr>
        <p:sp>
          <p:nvSpPr>
            <p:cNvPr id="8" name="Freeform 8"/>
            <p:cNvSpPr/>
            <p:nvPr/>
          </p:nvSpPr>
          <p:spPr>
            <a:xfrm>
              <a:off x="0" y="0"/>
              <a:ext cx="1047954" cy="1512641"/>
            </a:xfrm>
            <a:custGeom>
              <a:avLst/>
              <a:gdLst/>
              <a:ahLst/>
              <a:cxnLst/>
              <a:rect l="l" t="t" r="r" b="b"/>
              <a:pathLst>
                <a:path w="1047954" h="1512641">
                  <a:moveTo>
                    <a:pt x="0" y="0"/>
                  </a:moveTo>
                  <a:lnTo>
                    <a:pt x="1047954" y="0"/>
                  </a:lnTo>
                  <a:lnTo>
                    <a:pt x="1047954" y="1512641"/>
                  </a:lnTo>
                  <a:lnTo>
                    <a:pt x="0" y="1512641"/>
                  </a:lnTo>
                  <a:close/>
                </a:path>
              </a:pathLst>
            </a:custGeom>
            <a:blipFill>
              <a:blip r:embed="rId2"/>
              <a:stretch>
                <a:fillRect r="-156919"/>
              </a:stretch>
            </a:blipFill>
          </p:spPr>
        </p:sp>
      </p:grpSp>
      <p:sp>
        <p:nvSpPr>
          <p:cNvPr id="9" name="TextBox 9"/>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0" name="TextBox 10"/>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1" name="TextBox 11"/>
          <p:cNvSpPr txBox="1"/>
          <p:nvPr/>
        </p:nvSpPr>
        <p:spPr>
          <a:xfrm>
            <a:off x="12564385" y="8957310"/>
            <a:ext cx="4694915"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agbalenyoclementkokou@gmai.com</a:t>
            </a:r>
          </a:p>
        </p:txBody>
      </p:sp>
      <p:sp>
        <p:nvSpPr>
          <p:cNvPr id="12" name="Freeform 12"/>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6132950" y="6892446"/>
            <a:ext cx="9658350" cy="1613878"/>
            <a:chOff x="0" y="0"/>
            <a:chExt cx="2543763" cy="425054"/>
          </a:xfrm>
        </p:grpSpPr>
        <p:sp>
          <p:nvSpPr>
            <p:cNvPr id="3" name="Freeform 3"/>
            <p:cNvSpPr/>
            <p:nvPr/>
          </p:nvSpPr>
          <p:spPr>
            <a:xfrm>
              <a:off x="0" y="0"/>
              <a:ext cx="2543763" cy="425054"/>
            </a:xfrm>
            <a:custGeom>
              <a:avLst/>
              <a:gdLst/>
              <a:ahLst/>
              <a:cxnLst/>
              <a:rect l="l" t="t" r="r" b="b"/>
              <a:pathLst>
                <a:path w="2543763" h="425054">
                  <a:moveTo>
                    <a:pt x="0" y="0"/>
                  </a:moveTo>
                  <a:lnTo>
                    <a:pt x="2543763" y="0"/>
                  </a:lnTo>
                  <a:lnTo>
                    <a:pt x="2543763" y="425054"/>
                  </a:lnTo>
                  <a:lnTo>
                    <a:pt x="0" y="425054"/>
                  </a:lnTo>
                  <a:close/>
                </a:path>
              </a:pathLst>
            </a:custGeom>
            <a:solidFill>
              <a:srgbClr val="EBDCC4"/>
            </a:solidFill>
          </p:spPr>
        </p:sp>
        <p:sp>
          <p:nvSpPr>
            <p:cNvPr id="4" name="TextBox 4"/>
            <p:cNvSpPr txBox="1"/>
            <p:nvPr/>
          </p:nvSpPr>
          <p:spPr>
            <a:xfrm>
              <a:off x="0" y="57150"/>
              <a:ext cx="2543763" cy="367904"/>
            </a:xfrm>
            <a:prstGeom prst="rect">
              <a:avLst/>
            </a:prstGeom>
          </p:spPr>
          <p:txBody>
            <a:bodyPr lIns="50800" tIns="50800" rIns="50800" bIns="50800" rtlCol="0" anchor="ctr"/>
            <a:lstStyle/>
            <a:p>
              <a:pPr algn="ctr">
                <a:lnSpc>
                  <a:spcPts val="2160"/>
                </a:lnSpc>
              </a:pPr>
              <a:endParaRPr/>
            </a:p>
          </p:txBody>
        </p:sp>
      </p:grpSp>
      <p:sp>
        <p:nvSpPr>
          <p:cNvPr id="5" name="TextBox 5"/>
          <p:cNvSpPr txBox="1"/>
          <p:nvPr/>
        </p:nvSpPr>
        <p:spPr>
          <a:xfrm>
            <a:off x="6132950" y="4555196"/>
            <a:ext cx="11127482" cy="244587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THIRD PROJECT</a:t>
            </a:r>
          </a:p>
        </p:txBody>
      </p:sp>
      <p:sp>
        <p:nvSpPr>
          <p:cNvPr id="6" name="TextBox 6"/>
          <p:cNvSpPr txBox="1"/>
          <p:nvPr/>
        </p:nvSpPr>
        <p:spPr>
          <a:xfrm>
            <a:off x="6576893" y="7250186"/>
            <a:ext cx="8770464" cy="584073"/>
          </a:xfrm>
          <a:prstGeom prst="rect">
            <a:avLst/>
          </a:prstGeom>
        </p:spPr>
        <p:txBody>
          <a:bodyPr lIns="0" tIns="0" rIns="0" bIns="0" rtlCol="0" anchor="t">
            <a:spAutoFit/>
          </a:bodyPr>
          <a:lstStyle/>
          <a:p>
            <a:pPr algn="l">
              <a:lnSpc>
                <a:spcPts val="2286"/>
              </a:lnSpc>
            </a:pPr>
            <a:r>
              <a:rPr lang="en-US" sz="1800">
                <a:solidFill>
                  <a:srgbClr val="181818"/>
                </a:solidFill>
                <a:latin typeface="Arimo"/>
                <a:ea typeface="Arimo"/>
                <a:cs typeface="Arimo"/>
                <a:sym typeface="Arimo"/>
              </a:rPr>
              <a:t>Founder and creative lead of Noval Luz, producing music and managing artistic projects.</a:t>
            </a:r>
          </a:p>
        </p:txBody>
      </p:sp>
      <p:grpSp>
        <p:nvGrpSpPr>
          <p:cNvPr id="7" name="Group 7"/>
          <p:cNvGrpSpPr/>
          <p:nvPr/>
        </p:nvGrpSpPr>
        <p:grpSpPr>
          <a:xfrm>
            <a:off x="1028700" y="1780676"/>
            <a:ext cx="4659514" cy="6725649"/>
            <a:chOff x="0" y="0"/>
            <a:chExt cx="1047954" cy="1512641"/>
          </a:xfrm>
        </p:grpSpPr>
        <p:sp>
          <p:nvSpPr>
            <p:cNvPr id="8" name="Freeform 8"/>
            <p:cNvSpPr/>
            <p:nvPr/>
          </p:nvSpPr>
          <p:spPr>
            <a:xfrm>
              <a:off x="0" y="0"/>
              <a:ext cx="1047954" cy="1512641"/>
            </a:xfrm>
            <a:custGeom>
              <a:avLst/>
              <a:gdLst/>
              <a:ahLst/>
              <a:cxnLst/>
              <a:rect l="l" t="t" r="r" b="b"/>
              <a:pathLst>
                <a:path w="1047954" h="1512641">
                  <a:moveTo>
                    <a:pt x="0" y="0"/>
                  </a:moveTo>
                  <a:lnTo>
                    <a:pt x="1047954" y="0"/>
                  </a:lnTo>
                  <a:lnTo>
                    <a:pt x="1047954" y="1512641"/>
                  </a:lnTo>
                  <a:lnTo>
                    <a:pt x="0" y="1512641"/>
                  </a:lnTo>
                  <a:close/>
                </a:path>
              </a:pathLst>
            </a:custGeom>
            <a:blipFill>
              <a:blip r:embed="rId2"/>
              <a:stretch>
                <a:fillRect l="-22171" r="-22171"/>
              </a:stretch>
            </a:blipFill>
          </p:spPr>
        </p:sp>
      </p:grpSp>
      <p:sp>
        <p:nvSpPr>
          <p:cNvPr id="9" name="TextBox 9"/>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0" name="TextBox 10"/>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1" name="TextBox 11"/>
          <p:cNvSpPr txBox="1"/>
          <p:nvPr/>
        </p:nvSpPr>
        <p:spPr>
          <a:xfrm>
            <a:off x="12564385" y="8957310"/>
            <a:ext cx="4694915"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agbalenyoclementkokou@gmai.com</a:t>
            </a:r>
          </a:p>
        </p:txBody>
      </p:sp>
      <p:sp>
        <p:nvSpPr>
          <p:cNvPr id="12" name="Freeform 12"/>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6132950" y="6892446"/>
            <a:ext cx="9658350" cy="1613878"/>
            <a:chOff x="0" y="0"/>
            <a:chExt cx="2543763" cy="425054"/>
          </a:xfrm>
        </p:grpSpPr>
        <p:sp>
          <p:nvSpPr>
            <p:cNvPr id="3" name="Freeform 3"/>
            <p:cNvSpPr/>
            <p:nvPr/>
          </p:nvSpPr>
          <p:spPr>
            <a:xfrm>
              <a:off x="0" y="0"/>
              <a:ext cx="2543763" cy="425054"/>
            </a:xfrm>
            <a:custGeom>
              <a:avLst/>
              <a:gdLst/>
              <a:ahLst/>
              <a:cxnLst/>
              <a:rect l="l" t="t" r="r" b="b"/>
              <a:pathLst>
                <a:path w="2543763" h="425054">
                  <a:moveTo>
                    <a:pt x="0" y="0"/>
                  </a:moveTo>
                  <a:lnTo>
                    <a:pt x="2543763" y="0"/>
                  </a:lnTo>
                  <a:lnTo>
                    <a:pt x="2543763" y="425054"/>
                  </a:lnTo>
                  <a:lnTo>
                    <a:pt x="0" y="425054"/>
                  </a:lnTo>
                  <a:close/>
                </a:path>
              </a:pathLst>
            </a:custGeom>
            <a:solidFill>
              <a:srgbClr val="EBDCC4"/>
            </a:solidFill>
          </p:spPr>
        </p:sp>
        <p:sp>
          <p:nvSpPr>
            <p:cNvPr id="4" name="TextBox 4"/>
            <p:cNvSpPr txBox="1"/>
            <p:nvPr/>
          </p:nvSpPr>
          <p:spPr>
            <a:xfrm>
              <a:off x="0" y="57150"/>
              <a:ext cx="2543763" cy="367904"/>
            </a:xfrm>
            <a:prstGeom prst="rect">
              <a:avLst/>
            </a:prstGeom>
          </p:spPr>
          <p:txBody>
            <a:bodyPr lIns="50800" tIns="50800" rIns="50800" bIns="50800" rtlCol="0" anchor="ctr"/>
            <a:lstStyle/>
            <a:p>
              <a:pPr algn="ctr">
                <a:lnSpc>
                  <a:spcPts val="2160"/>
                </a:lnSpc>
              </a:pPr>
              <a:endParaRPr/>
            </a:p>
          </p:txBody>
        </p:sp>
      </p:grpSp>
      <p:sp>
        <p:nvSpPr>
          <p:cNvPr id="5" name="TextBox 5"/>
          <p:cNvSpPr txBox="1"/>
          <p:nvPr/>
        </p:nvSpPr>
        <p:spPr>
          <a:xfrm>
            <a:off x="6132950" y="4555196"/>
            <a:ext cx="11127482" cy="244587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FOURTH PROJECT</a:t>
            </a:r>
          </a:p>
        </p:txBody>
      </p:sp>
      <p:sp>
        <p:nvSpPr>
          <p:cNvPr id="6" name="TextBox 6"/>
          <p:cNvSpPr txBox="1"/>
          <p:nvPr/>
        </p:nvSpPr>
        <p:spPr>
          <a:xfrm>
            <a:off x="6576893" y="7250186"/>
            <a:ext cx="8770464" cy="584073"/>
          </a:xfrm>
          <a:prstGeom prst="rect">
            <a:avLst/>
          </a:prstGeom>
        </p:spPr>
        <p:txBody>
          <a:bodyPr lIns="0" tIns="0" rIns="0" bIns="0" rtlCol="0" anchor="t">
            <a:spAutoFit/>
          </a:bodyPr>
          <a:lstStyle/>
          <a:p>
            <a:pPr algn="l">
              <a:lnSpc>
                <a:spcPts val="2286"/>
              </a:lnSpc>
            </a:pPr>
            <a:r>
              <a:rPr lang="en-US" sz="1800">
                <a:solidFill>
                  <a:srgbClr val="181818"/>
                </a:solidFill>
                <a:latin typeface="Arimo"/>
                <a:ea typeface="Arimo"/>
                <a:cs typeface="Arimo"/>
                <a:sym typeface="Arimo"/>
              </a:rPr>
              <a:t>Created an application to streamline project and tool management in the ESIG school workshop.</a:t>
            </a:r>
          </a:p>
        </p:txBody>
      </p:sp>
      <p:grpSp>
        <p:nvGrpSpPr>
          <p:cNvPr id="7" name="Group 7"/>
          <p:cNvGrpSpPr/>
          <p:nvPr/>
        </p:nvGrpSpPr>
        <p:grpSpPr>
          <a:xfrm>
            <a:off x="1028700" y="1780676"/>
            <a:ext cx="4659514" cy="6725649"/>
            <a:chOff x="0" y="0"/>
            <a:chExt cx="1047954" cy="1512641"/>
          </a:xfrm>
        </p:grpSpPr>
        <p:sp>
          <p:nvSpPr>
            <p:cNvPr id="8" name="Freeform 8"/>
            <p:cNvSpPr/>
            <p:nvPr/>
          </p:nvSpPr>
          <p:spPr>
            <a:xfrm>
              <a:off x="0" y="0"/>
              <a:ext cx="1047954" cy="1512641"/>
            </a:xfrm>
            <a:custGeom>
              <a:avLst/>
              <a:gdLst/>
              <a:ahLst/>
              <a:cxnLst/>
              <a:rect l="l" t="t" r="r" b="b"/>
              <a:pathLst>
                <a:path w="1047954" h="1512641">
                  <a:moveTo>
                    <a:pt x="0" y="0"/>
                  </a:moveTo>
                  <a:lnTo>
                    <a:pt x="1047954" y="0"/>
                  </a:lnTo>
                  <a:lnTo>
                    <a:pt x="1047954" y="1512641"/>
                  </a:lnTo>
                  <a:lnTo>
                    <a:pt x="0" y="1512641"/>
                  </a:lnTo>
                  <a:close/>
                </a:path>
              </a:pathLst>
            </a:custGeom>
            <a:blipFill>
              <a:blip r:embed="rId2"/>
              <a:stretch>
                <a:fillRect t="-15554" b="-35053"/>
              </a:stretch>
            </a:blipFill>
          </p:spPr>
        </p:sp>
      </p:grpSp>
      <p:sp>
        <p:nvSpPr>
          <p:cNvPr id="9" name="TextBox 9"/>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0" name="TextBox 10"/>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1" name="TextBox 11"/>
          <p:cNvSpPr txBox="1"/>
          <p:nvPr/>
        </p:nvSpPr>
        <p:spPr>
          <a:xfrm>
            <a:off x="12564385" y="8957310"/>
            <a:ext cx="4694915"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agbalenyoclementkokou@gmai.com</a:t>
            </a:r>
          </a:p>
        </p:txBody>
      </p:sp>
      <p:sp>
        <p:nvSpPr>
          <p:cNvPr id="12" name="Freeform 12"/>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96930"/>
            <a:ext cx="13010992" cy="5261366"/>
            <a:chOff x="0" y="0"/>
            <a:chExt cx="2926255" cy="1183315"/>
          </a:xfrm>
        </p:grpSpPr>
        <p:sp>
          <p:nvSpPr>
            <p:cNvPr id="3" name="Freeform 3"/>
            <p:cNvSpPr/>
            <p:nvPr/>
          </p:nvSpPr>
          <p:spPr>
            <a:xfrm>
              <a:off x="0" y="0"/>
              <a:ext cx="2926255" cy="1183315"/>
            </a:xfrm>
            <a:custGeom>
              <a:avLst/>
              <a:gdLst/>
              <a:ahLst/>
              <a:cxnLst/>
              <a:rect l="l" t="t" r="r" b="b"/>
              <a:pathLst>
                <a:path w="2926255" h="1183315">
                  <a:moveTo>
                    <a:pt x="0" y="0"/>
                  </a:moveTo>
                  <a:lnTo>
                    <a:pt x="2926255" y="0"/>
                  </a:lnTo>
                  <a:lnTo>
                    <a:pt x="2926255" y="1183315"/>
                  </a:lnTo>
                  <a:lnTo>
                    <a:pt x="0" y="1183315"/>
                  </a:lnTo>
                  <a:close/>
                </a:path>
              </a:pathLst>
            </a:custGeom>
            <a:blipFill>
              <a:blip r:embed="rId2"/>
              <a:stretch>
                <a:fillRect t="-8518" b="-29516"/>
              </a:stretch>
            </a:blipFill>
          </p:spPr>
        </p:sp>
      </p:grpSp>
      <p:sp>
        <p:nvSpPr>
          <p:cNvPr id="4" name="TextBox 4"/>
          <p:cNvSpPr txBox="1"/>
          <p:nvPr/>
        </p:nvSpPr>
        <p:spPr>
          <a:xfrm>
            <a:off x="7534196" y="3264374"/>
            <a:ext cx="9758402" cy="2445874"/>
          </a:xfrm>
          <a:prstGeom prst="rect">
            <a:avLst/>
          </a:prstGeom>
        </p:spPr>
        <p:txBody>
          <a:bodyPr lIns="0" tIns="0" rIns="0" bIns="0" rtlCol="0" anchor="t">
            <a:spAutoFit/>
          </a:bodyPr>
          <a:lstStyle/>
          <a:p>
            <a:pPr algn="l">
              <a:lnSpc>
                <a:spcPts val="17693"/>
              </a:lnSpc>
            </a:pPr>
            <a:r>
              <a:rPr lang="en-US" sz="20105" spc="-402">
                <a:gradFill>
                  <a:gsLst>
                    <a:gs pos="0">
                      <a:srgbClr val="000000">
                        <a:alpha val="100000"/>
                      </a:srgbClr>
                    </a:gs>
                    <a:gs pos="100000">
                      <a:srgbClr val="C89116">
                        <a:alpha val="100000"/>
                      </a:srgbClr>
                    </a:gs>
                  </a:gsLst>
                  <a:lin ang="0"/>
                </a:gradFill>
                <a:latin typeface="League Gothic"/>
                <a:ea typeface="League Gothic"/>
                <a:cs typeface="League Gothic"/>
                <a:sym typeface="League Gothic"/>
              </a:rPr>
              <a:t>BEST PROJECT</a:t>
            </a:r>
          </a:p>
        </p:txBody>
      </p:sp>
      <p:sp>
        <p:nvSpPr>
          <p:cNvPr id="5" name="TextBox 5"/>
          <p:cNvSpPr txBox="1"/>
          <p:nvPr/>
        </p:nvSpPr>
        <p:spPr>
          <a:xfrm>
            <a:off x="1028700" y="7520247"/>
            <a:ext cx="16230600" cy="1441323"/>
          </a:xfrm>
          <a:prstGeom prst="rect">
            <a:avLst/>
          </a:prstGeom>
        </p:spPr>
        <p:txBody>
          <a:bodyPr lIns="0" tIns="0" rIns="0" bIns="0" rtlCol="0" anchor="t">
            <a:spAutoFit/>
          </a:bodyPr>
          <a:lstStyle/>
          <a:p>
            <a:pPr algn="l">
              <a:lnSpc>
                <a:spcPts val="2286"/>
              </a:lnSpc>
            </a:pPr>
            <a:r>
              <a:rPr lang="en-US" sz="1800">
                <a:solidFill>
                  <a:srgbClr val="EBDCC4"/>
                </a:solidFill>
                <a:latin typeface="Arimo"/>
                <a:ea typeface="Arimo"/>
                <a:cs typeface="Arimo"/>
                <a:sym typeface="Arimo"/>
              </a:rPr>
              <a:t>Founder and CEO of NESSO, an innovation-driven engineering company focused on developing advanced technological solutions. The company’s flagship project is the intelligent robotic arm, which demonstrates cutting-edge integration of mechanical design, mechatronics, automation, and control systems.</a:t>
            </a:r>
          </a:p>
          <a:p>
            <a:pPr algn="l">
              <a:lnSpc>
                <a:spcPts val="2286"/>
              </a:lnSpc>
            </a:pPr>
            <a:r>
              <a:rPr lang="en-US" sz="1800">
                <a:solidFill>
                  <a:srgbClr val="EBDCC4"/>
                </a:solidFill>
                <a:latin typeface="Arimo"/>
                <a:ea typeface="Arimo"/>
                <a:cs typeface="Arimo"/>
                <a:sym typeface="Arimo"/>
              </a:rPr>
              <a:t>This project represents the culmination of my technical expertise, leadership, and entrepreneurial vision, combining practical engineering, prototyping, and innovation to create a real-world, scalable solution.</a:t>
            </a:r>
          </a:p>
          <a:p>
            <a:pPr algn="l">
              <a:lnSpc>
                <a:spcPts val="2286"/>
              </a:lnSpc>
            </a:pPr>
            <a:endParaRPr lang="en-US" sz="1800">
              <a:solidFill>
                <a:srgbClr val="EBDCC4"/>
              </a:solidFill>
              <a:latin typeface="Arimo"/>
              <a:ea typeface="Arimo"/>
              <a:cs typeface="Arimo"/>
              <a:sym typeface="Arimo"/>
            </a:endParaRPr>
          </a:p>
        </p:txBody>
      </p:sp>
      <p:sp>
        <p:nvSpPr>
          <p:cNvPr id="6" name="TextBox 6"/>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7" name="TextBox 7"/>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AGBAELENYO Clement</a:t>
            </a:r>
          </a:p>
        </p:txBody>
      </p:sp>
      <p:sp>
        <p:nvSpPr>
          <p:cNvPr id="8" name="TextBox 8"/>
          <p:cNvSpPr txBox="1"/>
          <p:nvPr/>
        </p:nvSpPr>
        <p:spPr>
          <a:xfrm>
            <a:off x="11780425" y="8957310"/>
            <a:ext cx="5478875"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agbaelenyoclementkokou@gmail.com</a:t>
            </a:r>
          </a:p>
        </p:txBody>
      </p:sp>
      <p:sp>
        <p:nvSpPr>
          <p:cNvPr id="9" name="Freeform 9"/>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a:hlinkClick r:id="rId2" tooltip="http://www.linkedin.com/in/cl%C3%A9ment-kokou-agbalenyo-12330434"/>
          </p:cNvPr>
          <p:cNvSpPr/>
          <p:nvPr/>
        </p:nvSpPr>
        <p:spPr>
          <a:xfrm>
            <a:off x="2381285" y="3612813"/>
            <a:ext cx="2846401" cy="2846401"/>
          </a:xfrm>
          <a:custGeom>
            <a:avLst/>
            <a:gdLst/>
            <a:ahLst/>
            <a:cxnLst/>
            <a:rect l="l" t="t" r="r" b="b"/>
            <a:pathLst>
              <a:path w="2846401" h="2846401">
                <a:moveTo>
                  <a:pt x="0" y="0"/>
                </a:moveTo>
                <a:lnTo>
                  <a:pt x="2846400" y="0"/>
                </a:lnTo>
                <a:lnTo>
                  <a:pt x="2846400" y="2846401"/>
                </a:lnTo>
                <a:lnTo>
                  <a:pt x="0" y="2846401"/>
                </a:lnTo>
                <a:lnTo>
                  <a:pt x="0" y="0"/>
                </a:lnTo>
                <a:close/>
              </a:path>
            </a:pathLst>
          </a:custGeom>
          <a:blipFill>
            <a:blip r:embed="rId3"/>
            <a:stretch>
              <a:fillRect/>
            </a:stretch>
          </a:blipFill>
        </p:spPr>
      </p:sp>
      <p:sp>
        <p:nvSpPr>
          <p:cNvPr id="3" name="Freeform 3">
            <a:hlinkClick r:id="rId4" tooltip="https://www.facebook.com/share/17woH4XVWQ/"/>
          </p:cNvPr>
          <p:cNvSpPr/>
          <p:nvPr/>
        </p:nvSpPr>
        <p:spPr>
          <a:xfrm>
            <a:off x="7867396" y="3612813"/>
            <a:ext cx="2632742" cy="2846401"/>
          </a:xfrm>
          <a:custGeom>
            <a:avLst/>
            <a:gdLst/>
            <a:ahLst/>
            <a:cxnLst/>
            <a:rect l="l" t="t" r="r" b="b"/>
            <a:pathLst>
              <a:path w="2632742" h="2846401">
                <a:moveTo>
                  <a:pt x="0" y="0"/>
                </a:moveTo>
                <a:lnTo>
                  <a:pt x="2632742" y="0"/>
                </a:lnTo>
                <a:lnTo>
                  <a:pt x="2632742" y="2846401"/>
                </a:lnTo>
                <a:lnTo>
                  <a:pt x="0" y="2846401"/>
                </a:lnTo>
                <a:lnTo>
                  <a:pt x="0" y="0"/>
                </a:lnTo>
                <a:close/>
              </a:path>
            </a:pathLst>
          </a:custGeom>
          <a:blipFill>
            <a:blip r:embed="rId5"/>
            <a:stretch>
              <a:fillRect l="-4057" r="-4057"/>
            </a:stretch>
          </a:blipFill>
        </p:spPr>
      </p:sp>
      <p:sp>
        <p:nvSpPr>
          <p:cNvPr id="4" name="Freeform 4">
            <a:hlinkClick r:id="rId6" tooltip="https://www.instagram.com/monarch_ashborn1?igsh=MTFoZzBqaXFteWJ6ZQ=="/>
          </p:cNvPr>
          <p:cNvSpPr/>
          <p:nvPr/>
        </p:nvSpPr>
        <p:spPr>
          <a:xfrm>
            <a:off x="12840169" y="3612813"/>
            <a:ext cx="2784971" cy="2846401"/>
          </a:xfrm>
          <a:custGeom>
            <a:avLst/>
            <a:gdLst/>
            <a:ahLst/>
            <a:cxnLst/>
            <a:rect l="l" t="t" r="r" b="b"/>
            <a:pathLst>
              <a:path w="2784971" h="2846401">
                <a:moveTo>
                  <a:pt x="0" y="0"/>
                </a:moveTo>
                <a:lnTo>
                  <a:pt x="2784971" y="0"/>
                </a:lnTo>
                <a:lnTo>
                  <a:pt x="2784971" y="2846401"/>
                </a:lnTo>
                <a:lnTo>
                  <a:pt x="0" y="2846401"/>
                </a:lnTo>
                <a:lnTo>
                  <a:pt x="0" y="0"/>
                </a:lnTo>
                <a:close/>
              </a:path>
            </a:pathLst>
          </a:custGeom>
          <a:blipFill>
            <a:blip r:embed="rId7"/>
            <a:stretch>
              <a:fillRect l="-1102" r="-1102"/>
            </a:stretch>
          </a:blipFill>
        </p:spPr>
      </p:sp>
      <p:sp>
        <p:nvSpPr>
          <p:cNvPr id="5" name="TextBox 5"/>
          <p:cNvSpPr txBox="1"/>
          <p:nvPr/>
        </p:nvSpPr>
        <p:spPr>
          <a:xfrm>
            <a:off x="3782988" y="1375643"/>
            <a:ext cx="10722025" cy="1566544"/>
          </a:xfrm>
          <a:prstGeom prst="rect">
            <a:avLst/>
          </a:prstGeom>
        </p:spPr>
        <p:txBody>
          <a:bodyPr lIns="0" tIns="0" rIns="0" bIns="0" rtlCol="0" anchor="t">
            <a:spAutoFit/>
          </a:bodyPr>
          <a:lstStyle/>
          <a:p>
            <a:pPr algn="ctr">
              <a:lnSpc>
                <a:spcPts val="12880"/>
              </a:lnSpc>
            </a:pPr>
            <a:r>
              <a:rPr lang="en-US" sz="9200" b="1">
                <a:solidFill>
                  <a:srgbClr val="EBDCC4"/>
                </a:solidFill>
                <a:latin typeface="Open Sans Bold"/>
                <a:ea typeface="Open Sans Bold"/>
                <a:cs typeface="Open Sans Bold"/>
                <a:sym typeface="Open Sans Bold"/>
              </a:rPr>
              <a:t>More Information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28700" y="3137821"/>
            <a:ext cx="16230600" cy="5335333"/>
          </a:xfrm>
          <a:prstGeom prst="rect">
            <a:avLst/>
          </a:prstGeom>
        </p:spPr>
        <p:txBody>
          <a:bodyPr lIns="0" tIns="0" rIns="0" bIns="0" rtlCol="0" anchor="t">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
        <p:nvSpPr>
          <p:cNvPr id="3" name="Freeform 3"/>
          <p:cNvSpPr/>
          <p:nvPr/>
        </p:nvSpPr>
        <p:spPr>
          <a:xfrm>
            <a:off x="5583022" y="670500"/>
            <a:ext cx="7121956" cy="9616500"/>
          </a:xfrm>
          <a:custGeom>
            <a:avLst/>
            <a:gdLst/>
            <a:ahLst/>
            <a:cxnLst/>
            <a:rect l="l" t="t" r="r" b="b"/>
            <a:pathLst>
              <a:path w="7121956" h="9616500">
                <a:moveTo>
                  <a:pt x="0" y="0"/>
                </a:moveTo>
                <a:lnTo>
                  <a:pt x="7121956" y="0"/>
                </a:lnTo>
                <a:lnTo>
                  <a:pt x="7121956" y="9616500"/>
                </a:lnTo>
                <a:lnTo>
                  <a:pt x="0" y="9616500"/>
                </a:lnTo>
                <a:lnTo>
                  <a:pt x="0" y="0"/>
                </a:lnTo>
                <a:close/>
              </a:path>
            </a:pathLst>
          </a:custGeom>
          <a:blipFill>
            <a:blip r:embed="rId2"/>
            <a:stretch>
              <a:fillRect t="-15910" b="-15910"/>
            </a:stretch>
          </a:blipFill>
        </p:spPr>
      </p:sp>
      <p:sp>
        <p:nvSpPr>
          <p:cNvPr id="4" name="Freeform 4"/>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3137821"/>
            <a:ext cx="16230600" cy="5335333"/>
          </a:xfrm>
          <a:prstGeom prst="rect">
            <a:avLst/>
          </a:prstGeom>
        </p:spPr>
        <p:txBody>
          <a:bodyPr lIns="0" tIns="0" rIns="0" bIns="0" rtlCol="0" anchor="t">
            <a:spAutoFit/>
          </a:bodyPr>
          <a:lstStyle/>
          <a:p>
            <a:pPr algn="ctr">
              <a:lnSpc>
                <a:spcPts val="38454"/>
              </a:lnSpc>
            </a:pPr>
            <a:r>
              <a:rPr lang="en-US" sz="43697" spc="-873">
                <a:solidFill>
                  <a:srgbClr val="EBDCC4"/>
                </a:solidFill>
                <a:latin typeface="League Gothic"/>
                <a:ea typeface="League Gothic"/>
                <a:cs typeface="League Gothic"/>
                <a:sym typeface="League Gothic"/>
              </a:rPr>
              <a:t>THANK YOU</a:t>
            </a:r>
          </a:p>
        </p:txBody>
      </p:sp>
      <p:sp>
        <p:nvSpPr>
          <p:cNvPr id="6" name="TextBox 6"/>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7" name="TextBox 7"/>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8" name="TextBox 8"/>
          <p:cNvSpPr txBox="1"/>
          <p:nvPr/>
        </p:nvSpPr>
        <p:spPr>
          <a:xfrm>
            <a:off x="12194548" y="8957310"/>
            <a:ext cx="5064752"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28700" y="2761969"/>
            <a:ext cx="7467840" cy="4684248"/>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TABLE OF CONTENTS</a:t>
            </a:r>
          </a:p>
        </p:txBody>
      </p:sp>
      <p:sp>
        <p:nvSpPr>
          <p:cNvPr id="3" name="TextBox 3"/>
          <p:cNvSpPr txBox="1"/>
          <p:nvPr/>
        </p:nvSpPr>
        <p:spPr>
          <a:xfrm>
            <a:off x="1098548" y="7417642"/>
            <a:ext cx="8470130" cy="1155573"/>
          </a:xfrm>
          <a:prstGeom prst="rect">
            <a:avLst/>
          </a:prstGeom>
        </p:spPr>
        <p:txBody>
          <a:bodyPr lIns="0" tIns="0" rIns="0" bIns="0" rtlCol="0" anchor="t">
            <a:spAutoFit/>
          </a:bodyPr>
          <a:lstStyle/>
          <a:p>
            <a:pPr algn="l">
              <a:lnSpc>
                <a:spcPts val="2286"/>
              </a:lnSpc>
            </a:pPr>
            <a:r>
              <a:rPr lang="en-US" sz="1800">
                <a:solidFill>
                  <a:srgbClr val="EBDCC4"/>
                </a:solidFill>
                <a:latin typeface="Arimo"/>
                <a:ea typeface="Arimo"/>
                <a:cs typeface="Arimo"/>
                <a:sym typeface="Arimo"/>
              </a:rPr>
              <a:t>My name is AGBALENYO Kokou Clement. I am a mechanical engineering student currently in my second year. Throughout my academic journey, I have developed a wide range of technical and professional skills, which I am pleased to present through my portfolio.</a:t>
            </a:r>
          </a:p>
        </p:txBody>
      </p:sp>
      <p:grpSp>
        <p:nvGrpSpPr>
          <p:cNvPr id="4" name="Group 4"/>
          <p:cNvGrpSpPr/>
          <p:nvPr/>
        </p:nvGrpSpPr>
        <p:grpSpPr>
          <a:xfrm>
            <a:off x="10654528" y="2157255"/>
            <a:ext cx="2924241" cy="683163"/>
            <a:chOff x="0" y="0"/>
            <a:chExt cx="1298805" cy="303427"/>
          </a:xfrm>
        </p:grpSpPr>
        <p:sp>
          <p:nvSpPr>
            <p:cNvPr id="5" name="Freeform 5"/>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id="6" name="TextBox 6"/>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7" name="TextBox 7"/>
          <p:cNvSpPr txBox="1"/>
          <p:nvPr/>
        </p:nvSpPr>
        <p:spPr>
          <a:xfrm>
            <a:off x="10954265" y="2327965"/>
            <a:ext cx="2324769" cy="324764"/>
          </a:xfrm>
          <a:prstGeom prst="rect">
            <a:avLst/>
          </a:prstGeom>
        </p:spPr>
        <p:txBody>
          <a:bodyPr lIns="0" tIns="0" rIns="0" bIns="0" rtlCol="0" anchor="t">
            <a:spAutoFit/>
          </a:bodyPr>
          <a:lstStyle/>
          <a:p>
            <a:pPr algn="ctr">
              <a:lnSpc>
                <a:spcPts val="2597"/>
              </a:lnSpc>
            </a:pPr>
            <a:r>
              <a:rPr lang="en-US" sz="2045">
                <a:solidFill>
                  <a:srgbClr val="EBDCC4"/>
                </a:solidFill>
                <a:latin typeface="Arimo"/>
                <a:ea typeface="Arimo"/>
                <a:cs typeface="Arimo"/>
                <a:sym typeface="Arimo"/>
              </a:rPr>
              <a:t>Introduction</a:t>
            </a:r>
          </a:p>
        </p:txBody>
      </p:sp>
      <p:grpSp>
        <p:nvGrpSpPr>
          <p:cNvPr id="8" name="Group 8"/>
          <p:cNvGrpSpPr/>
          <p:nvPr/>
        </p:nvGrpSpPr>
        <p:grpSpPr>
          <a:xfrm>
            <a:off x="14062309" y="2157255"/>
            <a:ext cx="2924241" cy="683163"/>
            <a:chOff x="0" y="0"/>
            <a:chExt cx="1298805" cy="303427"/>
          </a:xfrm>
        </p:grpSpPr>
        <p:sp>
          <p:nvSpPr>
            <p:cNvPr id="9" name="Freeform 9"/>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id="10" name="TextBox 10"/>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11" name="TextBox 11"/>
          <p:cNvSpPr txBox="1"/>
          <p:nvPr/>
        </p:nvSpPr>
        <p:spPr>
          <a:xfrm>
            <a:off x="14362045" y="2327965"/>
            <a:ext cx="2324769" cy="324764"/>
          </a:xfrm>
          <a:prstGeom prst="rect">
            <a:avLst/>
          </a:prstGeom>
        </p:spPr>
        <p:txBody>
          <a:bodyPr lIns="0" tIns="0" rIns="0" bIns="0" rtlCol="0" anchor="t">
            <a:spAutoFit/>
          </a:bodyPr>
          <a:lstStyle/>
          <a:p>
            <a:pPr algn="ctr">
              <a:lnSpc>
                <a:spcPts val="2597"/>
              </a:lnSpc>
            </a:pPr>
            <a:r>
              <a:rPr lang="en-US" sz="2045">
                <a:solidFill>
                  <a:srgbClr val="181818"/>
                </a:solidFill>
                <a:latin typeface="Arimo"/>
                <a:ea typeface="Arimo"/>
                <a:cs typeface="Arimo"/>
                <a:sym typeface="Arimo"/>
              </a:rPr>
              <a:t>About me</a:t>
            </a:r>
          </a:p>
        </p:txBody>
      </p:sp>
      <p:grpSp>
        <p:nvGrpSpPr>
          <p:cNvPr id="12" name="Group 12"/>
          <p:cNvGrpSpPr/>
          <p:nvPr/>
        </p:nvGrpSpPr>
        <p:grpSpPr>
          <a:xfrm>
            <a:off x="14062309" y="3479587"/>
            <a:ext cx="2924241" cy="683163"/>
            <a:chOff x="0" y="0"/>
            <a:chExt cx="1298805" cy="303427"/>
          </a:xfrm>
        </p:grpSpPr>
        <p:sp>
          <p:nvSpPr>
            <p:cNvPr id="13" name="Freeform 13"/>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id="14" name="TextBox 14"/>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15" name="TextBox 15"/>
          <p:cNvSpPr txBox="1"/>
          <p:nvPr/>
        </p:nvSpPr>
        <p:spPr>
          <a:xfrm>
            <a:off x="14362045" y="3649456"/>
            <a:ext cx="2324769" cy="324764"/>
          </a:xfrm>
          <a:prstGeom prst="rect">
            <a:avLst/>
          </a:prstGeom>
        </p:spPr>
        <p:txBody>
          <a:bodyPr lIns="0" tIns="0" rIns="0" bIns="0" rtlCol="0" anchor="t">
            <a:spAutoFit/>
          </a:bodyPr>
          <a:lstStyle/>
          <a:p>
            <a:pPr algn="ctr">
              <a:lnSpc>
                <a:spcPts val="2597"/>
              </a:lnSpc>
            </a:pPr>
            <a:r>
              <a:rPr lang="en-US" sz="2045">
                <a:solidFill>
                  <a:srgbClr val="181818"/>
                </a:solidFill>
                <a:latin typeface="Arimo"/>
                <a:ea typeface="Arimo"/>
                <a:cs typeface="Arimo"/>
                <a:sym typeface="Arimo"/>
              </a:rPr>
              <a:t>Personal skill</a:t>
            </a:r>
          </a:p>
        </p:txBody>
      </p:sp>
      <p:grpSp>
        <p:nvGrpSpPr>
          <p:cNvPr id="16" name="Group 16"/>
          <p:cNvGrpSpPr/>
          <p:nvPr/>
        </p:nvGrpSpPr>
        <p:grpSpPr>
          <a:xfrm>
            <a:off x="10654528" y="3479587"/>
            <a:ext cx="2924241" cy="683163"/>
            <a:chOff x="0" y="0"/>
            <a:chExt cx="1298805" cy="303427"/>
          </a:xfrm>
        </p:grpSpPr>
        <p:sp>
          <p:nvSpPr>
            <p:cNvPr id="17" name="Freeform 17"/>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id="18" name="TextBox 18"/>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19" name="TextBox 19"/>
          <p:cNvSpPr txBox="1"/>
          <p:nvPr/>
        </p:nvSpPr>
        <p:spPr>
          <a:xfrm>
            <a:off x="10954265" y="3650296"/>
            <a:ext cx="2324769" cy="324764"/>
          </a:xfrm>
          <a:prstGeom prst="rect">
            <a:avLst/>
          </a:prstGeom>
        </p:spPr>
        <p:txBody>
          <a:bodyPr lIns="0" tIns="0" rIns="0" bIns="0" rtlCol="0" anchor="t">
            <a:spAutoFit/>
          </a:bodyPr>
          <a:lstStyle/>
          <a:p>
            <a:pPr algn="ctr">
              <a:lnSpc>
                <a:spcPts val="2597"/>
              </a:lnSpc>
            </a:pPr>
            <a:r>
              <a:rPr lang="en-US" sz="2045">
                <a:solidFill>
                  <a:srgbClr val="EBDCC4"/>
                </a:solidFill>
                <a:latin typeface="Arimo"/>
                <a:ea typeface="Arimo"/>
                <a:cs typeface="Arimo"/>
                <a:sym typeface="Arimo"/>
              </a:rPr>
              <a:t>Education</a:t>
            </a:r>
          </a:p>
        </p:txBody>
      </p:sp>
      <p:grpSp>
        <p:nvGrpSpPr>
          <p:cNvPr id="20" name="Group 20"/>
          <p:cNvGrpSpPr/>
          <p:nvPr/>
        </p:nvGrpSpPr>
        <p:grpSpPr>
          <a:xfrm>
            <a:off x="10654528" y="4801919"/>
            <a:ext cx="2924241" cy="683163"/>
            <a:chOff x="0" y="0"/>
            <a:chExt cx="1298805" cy="303427"/>
          </a:xfrm>
        </p:grpSpPr>
        <p:sp>
          <p:nvSpPr>
            <p:cNvPr id="21" name="Freeform 21"/>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id="22" name="TextBox 22"/>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23" name="TextBox 23"/>
          <p:cNvSpPr txBox="1"/>
          <p:nvPr/>
        </p:nvSpPr>
        <p:spPr>
          <a:xfrm>
            <a:off x="10954265" y="4972628"/>
            <a:ext cx="2324769" cy="324764"/>
          </a:xfrm>
          <a:prstGeom prst="rect">
            <a:avLst/>
          </a:prstGeom>
        </p:spPr>
        <p:txBody>
          <a:bodyPr lIns="0" tIns="0" rIns="0" bIns="0" rtlCol="0" anchor="t">
            <a:spAutoFit/>
          </a:bodyPr>
          <a:lstStyle/>
          <a:p>
            <a:pPr algn="ctr">
              <a:lnSpc>
                <a:spcPts val="2597"/>
              </a:lnSpc>
            </a:pPr>
            <a:r>
              <a:rPr lang="en-US" sz="2045">
                <a:solidFill>
                  <a:srgbClr val="EBDCC4"/>
                </a:solidFill>
                <a:latin typeface="Arimo"/>
                <a:ea typeface="Arimo"/>
                <a:cs typeface="Arimo"/>
                <a:sym typeface="Arimo"/>
              </a:rPr>
              <a:t>Experience</a:t>
            </a:r>
          </a:p>
        </p:txBody>
      </p:sp>
      <p:grpSp>
        <p:nvGrpSpPr>
          <p:cNvPr id="24" name="Group 24"/>
          <p:cNvGrpSpPr/>
          <p:nvPr/>
        </p:nvGrpSpPr>
        <p:grpSpPr>
          <a:xfrm>
            <a:off x="14062309" y="4801919"/>
            <a:ext cx="2924241" cy="683163"/>
            <a:chOff x="0" y="0"/>
            <a:chExt cx="1298805" cy="303427"/>
          </a:xfrm>
        </p:grpSpPr>
        <p:sp>
          <p:nvSpPr>
            <p:cNvPr id="25" name="Freeform 25"/>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id="26" name="TextBox 26"/>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27" name="TextBox 27"/>
          <p:cNvSpPr txBox="1"/>
          <p:nvPr/>
        </p:nvSpPr>
        <p:spPr>
          <a:xfrm>
            <a:off x="14286619" y="4972628"/>
            <a:ext cx="2475622" cy="324764"/>
          </a:xfrm>
          <a:prstGeom prst="rect">
            <a:avLst/>
          </a:prstGeom>
        </p:spPr>
        <p:txBody>
          <a:bodyPr lIns="0" tIns="0" rIns="0" bIns="0" rtlCol="0" anchor="t">
            <a:spAutoFit/>
          </a:bodyPr>
          <a:lstStyle/>
          <a:p>
            <a:pPr algn="ctr">
              <a:lnSpc>
                <a:spcPts val="2597"/>
              </a:lnSpc>
            </a:pPr>
            <a:r>
              <a:rPr lang="en-US" sz="2045">
                <a:solidFill>
                  <a:srgbClr val="181818"/>
                </a:solidFill>
                <a:latin typeface="Arimo"/>
                <a:ea typeface="Arimo"/>
                <a:cs typeface="Arimo"/>
                <a:sym typeface="Arimo"/>
              </a:rPr>
              <a:t>Project portfolio</a:t>
            </a:r>
          </a:p>
        </p:txBody>
      </p:sp>
      <p:grpSp>
        <p:nvGrpSpPr>
          <p:cNvPr id="28" name="Group 28"/>
          <p:cNvGrpSpPr/>
          <p:nvPr/>
        </p:nvGrpSpPr>
        <p:grpSpPr>
          <a:xfrm>
            <a:off x="10654528" y="6124250"/>
            <a:ext cx="2924241" cy="683163"/>
            <a:chOff x="0" y="0"/>
            <a:chExt cx="1298805" cy="303427"/>
          </a:xfrm>
        </p:grpSpPr>
        <p:sp>
          <p:nvSpPr>
            <p:cNvPr id="29" name="Freeform 29"/>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id="30" name="TextBox 30"/>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31" name="TextBox 31"/>
          <p:cNvSpPr txBox="1"/>
          <p:nvPr/>
        </p:nvSpPr>
        <p:spPr>
          <a:xfrm>
            <a:off x="10954265" y="6294960"/>
            <a:ext cx="2324769" cy="324764"/>
          </a:xfrm>
          <a:prstGeom prst="rect">
            <a:avLst/>
          </a:prstGeom>
        </p:spPr>
        <p:txBody>
          <a:bodyPr lIns="0" tIns="0" rIns="0" bIns="0" rtlCol="0" anchor="t">
            <a:spAutoFit/>
          </a:bodyPr>
          <a:lstStyle/>
          <a:p>
            <a:pPr algn="ctr">
              <a:lnSpc>
                <a:spcPts val="2597"/>
              </a:lnSpc>
            </a:pPr>
            <a:r>
              <a:rPr lang="en-US" sz="2045">
                <a:solidFill>
                  <a:srgbClr val="EBDCC4"/>
                </a:solidFill>
                <a:latin typeface="Arimo"/>
                <a:ea typeface="Arimo"/>
                <a:cs typeface="Arimo"/>
                <a:sym typeface="Arimo"/>
              </a:rPr>
              <a:t>First project</a:t>
            </a:r>
          </a:p>
        </p:txBody>
      </p:sp>
      <p:grpSp>
        <p:nvGrpSpPr>
          <p:cNvPr id="32" name="Group 32"/>
          <p:cNvGrpSpPr/>
          <p:nvPr/>
        </p:nvGrpSpPr>
        <p:grpSpPr>
          <a:xfrm>
            <a:off x="14062309" y="6124250"/>
            <a:ext cx="2924241" cy="683163"/>
            <a:chOff x="0" y="0"/>
            <a:chExt cx="1298805" cy="303427"/>
          </a:xfrm>
        </p:grpSpPr>
        <p:sp>
          <p:nvSpPr>
            <p:cNvPr id="33" name="Freeform 33"/>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id="34" name="TextBox 34"/>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35" name="TextBox 35"/>
          <p:cNvSpPr txBox="1"/>
          <p:nvPr/>
        </p:nvSpPr>
        <p:spPr>
          <a:xfrm>
            <a:off x="14362045" y="6294120"/>
            <a:ext cx="2324769" cy="324764"/>
          </a:xfrm>
          <a:prstGeom prst="rect">
            <a:avLst/>
          </a:prstGeom>
        </p:spPr>
        <p:txBody>
          <a:bodyPr lIns="0" tIns="0" rIns="0" bIns="0" rtlCol="0" anchor="t">
            <a:spAutoFit/>
          </a:bodyPr>
          <a:lstStyle/>
          <a:p>
            <a:pPr algn="ctr">
              <a:lnSpc>
                <a:spcPts val="2597"/>
              </a:lnSpc>
            </a:pPr>
            <a:r>
              <a:rPr lang="en-US" sz="2045">
                <a:solidFill>
                  <a:srgbClr val="181818"/>
                </a:solidFill>
                <a:latin typeface="Arimo"/>
                <a:ea typeface="Arimo"/>
                <a:cs typeface="Arimo"/>
                <a:sym typeface="Arimo"/>
              </a:rPr>
              <a:t>Second project</a:t>
            </a:r>
          </a:p>
        </p:txBody>
      </p:sp>
      <p:grpSp>
        <p:nvGrpSpPr>
          <p:cNvPr id="36" name="Group 36"/>
          <p:cNvGrpSpPr/>
          <p:nvPr/>
        </p:nvGrpSpPr>
        <p:grpSpPr>
          <a:xfrm>
            <a:off x="10654528" y="7446582"/>
            <a:ext cx="2924241" cy="683163"/>
            <a:chOff x="0" y="0"/>
            <a:chExt cx="1298805" cy="303427"/>
          </a:xfrm>
        </p:grpSpPr>
        <p:sp>
          <p:nvSpPr>
            <p:cNvPr id="37" name="Freeform 37"/>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000000">
                <a:alpha val="0"/>
              </a:srgbClr>
            </a:solidFill>
            <a:ln w="28575" cap="rnd">
              <a:solidFill>
                <a:srgbClr val="EBDCC4"/>
              </a:solidFill>
              <a:prstDash val="solid"/>
              <a:round/>
            </a:ln>
          </p:spPr>
        </p:sp>
        <p:sp>
          <p:nvSpPr>
            <p:cNvPr id="38" name="TextBox 38"/>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39" name="TextBox 39"/>
          <p:cNvSpPr txBox="1"/>
          <p:nvPr/>
        </p:nvSpPr>
        <p:spPr>
          <a:xfrm>
            <a:off x="10954265" y="7616452"/>
            <a:ext cx="2324769" cy="324764"/>
          </a:xfrm>
          <a:prstGeom prst="rect">
            <a:avLst/>
          </a:prstGeom>
        </p:spPr>
        <p:txBody>
          <a:bodyPr lIns="0" tIns="0" rIns="0" bIns="0" rtlCol="0" anchor="t">
            <a:spAutoFit/>
          </a:bodyPr>
          <a:lstStyle/>
          <a:p>
            <a:pPr algn="ctr">
              <a:lnSpc>
                <a:spcPts val="2597"/>
              </a:lnSpc>
            </a:pPr>
            <a:r>
              <a:rPr lang="en-US" sz="2045">
                <a:solidFill>
                  <a:srgbClr val="EBDCC4"/>
                </a:solidFill>
                <a:latin typeface="Arimo"/>
                <a:ea typeface="Arimo"/>
                <a:cs typeface="Arimo"/>
                <a:sym typeface="Arimo"/>
              </a:rPr>
              <a:t>Contact</a:t>
            </a:r>
          </a:p>
        </p:txBody>
      </p:sp>
      <p:grpSp>
        <p:nvGrpSpPr>
          <p:cNvPr id="40" name="Group 40"/>
          <p:cNvGrpSpPr/>
          <p:nvPr/>
        </p:nvGrpSpPr>
        <p:grpSpPr>
          <a:xfrm>
            <a:off x="14062309" y="7446582"/>
            <a:ext cx="2924241" cy="683163"/>
            <a:chOff x="0" y="0"/>
            <a:chExt cx="1298805" cy="303427"/>
          </a:xfrm>
        </p:grpSpPr>
        <p:sp>
          <p:nvSpPr>
            <p:cNvPr id="41" name="Freeform 41"/>
            <p:cNvSpPr/>
            <p:nvPr/>
          </p:nvSpPr>
          <p:spPr>
            <a:xfrm>
              <a:off x="0" y="0"/>
              <a:ext cx="1298805" cy="303427"/>
            </a:xfrm>
            <a:custGeom>
              <a:avLst/>
              <a:gdLst/>
              <a:ahLst/>
              <a:cxnLst/>
              <a:rect l="l" t="t" r="r" b="b"/>
              <a:pathLst>
                <a:path w="1298805" h="303427">
                  <a:moveTo>
                    <a:pt x="151714" y="0"/>
                  </a:moveTo>
                  <a:lnTo>
                    <a:pt x="1147091" y="0"/>
                  </a:lnTo>
                  <a:cubicBezTo>
                    <a:pt x="1187328" y="0"/>
                    <a:pt x="1225917" y="15984"/>
                    <a:pt x="1254369" y="44436"/>
                  </a:cubicBezTo>
                  <a:cubicBezTo>
                    <a:pt x="1282821" y="72888"/>
                    <a:pt x="1298805" y="111477"/>
                    <a:pt x="1298805" y="151714"/>
                  </a:cubicBezTo>
                  <a:lnTo>
                    <a:pt x="1298805" y="151714"/>
                  </a:lnTo>
                  <a:cubicBezTo>
                    <a:pt x="1298805" y="235503"/>
                    <a:pt x="1230880" y="303427"/>
                    <a:pt x="1147091" y="303427"/>
                  </a:cubicBezTo>
                  <a:lnTo>
                    <a:pt x="151714" y="303427"/>
                  </a:lnTo>
                  <a:cubicBezTo>
                    <a:pt x="67925" y="303427"/>
                    <a:pt x="0" y="235503"/>
                    <a:pt x="0" y="151714"/>
                  </a:cubicBezTo>
                  <a:lnTo>
                    <a:pt x="0" y="151714"/>
                  </a:lnTo>
                  <a:cubicBezTo>
                    <a:pt x="0" y="67925"/>
                    <a:pt x="67925" y="0"/>
                    <a:pt x="151714" y="0"/>
                  </a:cubicBezTo>
                  <a:close/>
                </a:path>
              </a:pathLst>
            </a:custGeom>
            <a:solidFill>
              <a:srgbClr val="EBDCC4"/>
            </a:solidFill>
            <a:ln cap="rnd">
              <a:noFill/>
              <a:prstDash val="solid"/>
              <a:round/>
            </a:ln>
          </p:spPr>
        </p:sp>
        <p:sp>
          <p:nvSpPr>
            <p:cNvPr id="42" name="TextBox 42"/>
            <p:cNvSpPr txBox="1"/>
            <p:nvPr/>
          </p:nvSpPr>
          <p:spPr>
            <a:xfrm>
              <a:off x="0" y="-66675"/>
              <a:ext cx="1298805" cy="370102"/>
            </a:xfrm>
            <a:prstGeom prst="rect">
              <a:avLst/>
            </a:prstGeom>
          </p:spPr>
          <p:txBody>
            <a:bodyPr lIns="57178" tIns="57178" rIns="57178" bIns="57178" rtlCol="0" anchor="ctr"/>
            <a:lstStyle/>
            <a:p>
              <a:pPr algn="ctr">
                <a:lnSpc>
                  <a:spcPts val="3220"/>
                </a:lnSpc>
                <a:spcBef>
                  <a:spcPct val="0"/>
                </a:spcBef>
              </a:pPr>
              <a:endParaRPr/>
            </a:p>
          </p:txBody>
        </p:sp>
      </p:grpSp>
      <p:sp>
        <p:nvSpPr>
          <p:cNvPr id="43" name="TextBox 43"/>
          <p:cNvSpPr txBox="1"/>
          <p:nvPr/>
        </p:nvSpPr>
        <p:spPr>
          <a:xfrm>
            <a:off x="14362045" y="7616452"/>
            <a:ext cx="2324769" cy="324720"/>
          </a:xfrm>
          <a:prstGeom prst="rect">
            <a:avLst/>
          </a:prstGeom>
        </p:spPr>
        <p:txBody>
          <a:bodyPr lIns="0" tIns="0" rIns="0" bIns="0" rtlCol="0" anchor="t">
            <a:spAutoFit/>
          </a:bodyPr>
          <a:lstStyle/>
          <a:p>
            <a:pPr algn="ctr">
              <a:lnSpc>
                <a:spcPts val="2597"/>
              </a:lnSpc>
            </a:pPr>
            <a:r>
              <a:rPr lang="en-US" sz="2045">
                <a:solidFill>
                  <a:srgbClr val="181818"/>
                </a:solidFill>
                <a:latin typeface="Arimo"/>
                <a:ea typeface="Arimo"/>
                <a:cs typeface="Arimo"/>
                <a:sym typeface="Arimo"/>
              </a:rPr>
              <a:t>Thank you</a:t>
            </a:r>
          </a:p>
        </p:txBody>
      </p:sp>
      <p:sp>
        <p:nvSpPr>
          <p:cNvPr id="44" name="TextBox 44"/>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 Presentation</a:t>
            </a:r>
          </a:p>
        </p:txBody>
      </p:sp>
      <p:sp>
        <p:nvSpPr>
          <p:cNvPr id="45" name="TextBox 45"/>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46" name="TextBox 46"/>
          <p:cNvSpPr txBox="1"/>
          <p:nvPr/>
        </p:nvSpPr>
        <p:spPr>
          <a:xfrm>
            <a:off x="12443361" y="8957310"/>
            <a:ext cx="4815939"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
        <p:nvSpPr>
          <p:cNvPr id="47" name="Freeform 47"/>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3081546" y="1537231"/>
            <a:ext cx="12124908" cy="4936342"/>
            <a:chOff x="0" y="0"/>
            <a:chExt cx="16166545" cy="6581790"/>
          </a:xfrm>
        </p:grpSpPr>
        <p:pic>
          <p:nvPicPr>
            <p:cNvPr id="3" name="Picture 3"/>
            <p:cNvPicPr>
              <a:picLocks noChangeAspect="1"/>
            </p:cNvPicPr>
            <p:nvPr/>
          </p:nvPicPr>
          <p:blipFill>
            <a:blip r:embed="rId2"/>
            <a:srcRect t="12187" b="64939"/>
            <a:stretch>
              <a:fillRect/>
            </a:stretch>
          </p:blipFill>
          <p:spPr>
            <a:xfrm>
              <a:off x="0" y="0"/>
              <a:ext cx="16166545" cy="6581790"/>
            </a:xfrm>
            <a:prstGeom prst="rect">
              <a:avLst/>
            </a:prstGeom>
          </p:spPr>
        </p:pic>
      </p:grpSp>
      <p:sp>
        <p:nvSpPr>
          <p:cNvPr id="4" name="Freeform 4"/>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922849" y="5363656"/>
            <a:ext cx="10442302" cy="2445874"/>
          </a:xfrm>
          <a:prstGeom prst="rect">
            <a:avLst/>
          </a:prstGeom>
        </p:spPr>
        <p:txBody>
          <a:bodyPr lIns="0" tIns="0" rIns="0" bIns="0" rtlCol="0" anchor="t">
            <a:spAutoFit/>
          </a:bodyPr>
          <a:lstStyle/>
          <a:p>
            <a:pPr algn="ctr">
              <a:lnSpc>
                <a:spcPts val="17693"/>
              </a:lnSpc>
            </a:pPr>
            <a:r>
              <a:rPr lang="en-US" sz="20105" spc="-402">
                <a:gradFill>
                  <a:gsLst>
                    <a:gs pos="0">
                      <a:srgbClr val="000000">
                        <a:alpha val="100000"/>
                      </a:srgbClr>
                    </a:gs>
                    <a:gs pos="100000">
                      <a:srgbClr val="BF8B16">
                        <a:alpha val="100000"/>
                      </a:srgbClr>
                    </a:gs>
                  </a:gsLst>
                  <a:lin ang="16200000"/>
                </a:gradFill>
                <a:latin typeface="League Gothic"/>
                <a:ea typeface="League Gothic"/>
                <a:cs typeface="League Gothic"/>
                <a:sym typeface="League Gothic"/>
              </a:rPr>
              <a:t>INTRODUCTION</a:t>
            </a:r>
          </a:p>
        </p:txBody>
      </p:sp>
      <p:sp>
        <p:nvSpPr>
          <p:cNvPr id="6" name="TextBox 6"/>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 Presentation</a:t>
            </a:r>
          </a:p>
        </p:txBody>
      </p:sp>
      <p:sp>
        <p:nvSpPr>
          <p:cNvPr id="7" name="TextBox 7"/>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8" name="TextBox 8"/>
          <p:cNvSpPr txBox="1"/>
          <p:nvPr/>
        </p:nvSpPr>
        <p:spPr>
          <a:xfrm>
            <a:off x="13259315" y="9136380"/>
            <a:ext cx="4785926"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Freeform 2"/>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352360" y="-2913055"/>
            <a:ext cx="9204421" cy="13815266"/>
          </a:xfrm>
          <a:custGeom>
            <a:avLst/>
            <a:gdLst/>
            <a:ahLst/>
            <a:cxnLst/>
            <a:rect l="l" t="t" r="r" b="b"/>
            <a:pathLst>
              <a:path w="9204421" h="13815266">
                <a:moveTo>
                  <a:pt x="0" y="0"/>
                </a:moveTo>
                <a:lnTo>
                  <a:pt x="9204421" y="0"/>
                </a:lnTo>
                <a:lnTo>
                  <a:pt x="9204421" y="13815266"/>
                </a:lnTo>
                <a:lnTo>
                  <a:pt x="0" y="13815266"/>
                </a:lnTo>
                <a:lnTo>
                  <a:pt x="0" y="0"/>
                </a:lnTo>
                <a:close/>
              </a:path>
            </a:pathLst>
          </a:custGeom>
          <a:blipFill>
            <a:blip r:embed="rId4"/>
            <a:stretch>
              <a:fillRect l="-6489" r="-6489"/>
            </a:stretch>
          </a:blipFill>
        </p:spPr>
      </p:sp>
      <p:sp>
        <p:nvSpPr>
          <p:cNvPr id="4" name="TextBox 4"/>
          <p:cNvSpPr txBox="1"/>
          <p:nvPr/>
        </p:nvSpPr>
        <p:spPr>
          <a:xfrm>
            <a:off x="1028700" y="2697626"/>
            <a:ext cx="9903807" cy="403022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AGBALENYO</a:t>
            </a:r>
          </a:p>
          <a:p>
            <a:pPr algn="l">
              <a:lnSpc>
                <a:spcPts val="13294"/>
              </a:lnSpc>
            </a:pPr>
            <a:r>
              <a:rPr lang="en-US" sz="15107" spc="-302">
                <a:solidFill>
                  <a:srgbClr val="EBDCC4"/>
                </a:solidFill>
                <a:latin typeface="League Gothic"/>
                <a:ea typeface="League Gothic"/>
                <a:cs typeface="League Gothic"/>
                <a:sym typeface="League Gothic"/>
              </a:rPr>
              <a:t>CLEMENT</a:t>
            </a:r>
          </a:p>
        </p:txBody>
      </p:sp>
      <p:sp>
        <p:nvSpPr>
          <p:cNvPr id="5" name="TextBox 5"/>
          <p:cNvSpPr txBox="1"/>
          <p:nvPr/>
        </p:nvSpPr>
        <p:spPr>
          <a:xfrm>
            <a:off x="1028700" y="6601609"/>
            <a:ext cx="8470130" cy="2298573"/>
          </a:xfrm>
          <a:prstGeom prst="rect">
            <a:avLst/>
          </a:prstGeom>
        </p:spPr>
        <p:txBody>
          <a:bodyPr lIns="0" tIns="0" rIns="0" bIns="0" rtlCol="0" anchor="t">
            <a:spAutoFit/>
          </a:bodyPr>
          <a:lstStyle/>
          <a:p>
            <a:pPr algn="l">
              <a:lnSpc>
                <a:spcPts val="2286"/>
              </a:lnSpc>
            </a:pPr>
            <a:r>
              <a:rPr lang="en-US" sz="1800">
                <a:solidFill>
                  <a:srgbClr val="EBDCC4"/>
                </a:solidFill>
                <a:latin typeface="Arimo"/>
                <a:ea typeface="Arimo"/>
                <a:cs typeface="Arimo"/>
                <a:sym typeface="Arimo"/>
              </a:rPr>
              <a:t>I am AGBALENYO Kokou Clement, a mechanical engineering student with a strong interest in design, simulation, and innovative engineering solutions. I am currently in my second year of higher education, where I have built solid foundations in mechanical engineering and applied technologies.</a:t>
            </a:r>
          </a:p>
          <a:p>
            <a:pPr algn="l">
              <a:lnSpc>
                <a:spcPts val="2286"/>
              </a:lnSpc>
            </a:pPr>
            <a:r>
              <a:rPr lang="en-US" sz="1800">
                <a:solidFill>
                  <a:srgbClr val="EBDCC4"/>
                </a:solidFill>
                <a:latin typeface="Arimo"/>
                <a:ea typeface="Arimo"/>
                <a:cs typeface="Arimo"/>
                <a:sym typeface="Arimo"/>
              </a:rPr>
              <a:t>I am passionate about transforming ideas into functional, efficient, and optimized mechanical systems. My work combines technical precision, creativity, and problem-solving, with a constant focus on real-world applications.</a:t>
            </a:r>
          </a:p>
          <a:p>
            <a:pPr algn="l">
              <a:lnSpc>
                <a:spcPts val="2286"/>
              </a:lnSpc>
            </a:pPr>
            <a:endParaRPr lang="en-US" sz="1800">
              <a:solidFill>
                <a:srgbClr val="EBDCC4"/>
              </a:solidFill>
              <a:latin typeface="Arimo"/>
              <a:ea typeface="Arimo"/>
              <a:cs typeface="Arimo"/>
              <a:sym typeface="Arimo"/>
            </a:endParaRPr>
          </a:p>
        </p:txBody>
      </p:sp>
      <p:sp>
        <p:nvSpPr>
          <p:cNvPr id="6" name="TextBox 6"/>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7" name="TextBox 7"/>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08986" y="3240497"/>
            <a:ext cx="9903807" cy="244587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EDUCATION</a:t>
            </a:r>
          </a:p>
        </p:txBody>
      </p:sp>
      <p:sp>
        <p:nvSpPr>
          <p:cNvPr id="3" name="TextBox 3"/>
          <p:cNvSpPr txBox="1"/>
          <p:nvPr/>
        </p:nvSpPr>
        <p:spPr>
          <a:xfrm>
            <a:off x="1235781" y="6992659"/>
            <a:ext cx="5093952" cy="1562390"/>
          </a:xfrm>
          <a:prstGeom prst="rect">
            <a:avLst/>
          </a:prstGeom>
        </p:spPr>
        <p:txBody>
          <a:bodyPr lIns="0" tIns="0" rIns="0" bIns="0" rtlCol="0" anchor="t">
            <a:spAutoFit/>
          </a:bodyPr>
          <a:lstStyle/>
          <a:p>
            <a:pPr algn="l">
              <a:lnSpc>
                <a:spcPts val="1380"/>
              </a:lnSpc>
            </a:pPr>
            <a:r>
              <a:rPr lang="en-US" sz="1086">
                <a:solidFill>
                  <a:srgbClr val="EBDCC4"/>
                </a:solidFill>
                <a:latin typeface="Arimo"/>
                <a:ea typeface="Arimo"/>
                <a:cs typeface="Arimo"/>
                <a:sym typeface="Arimo"/>
              </a:rPr>
              <a:t>Introduction to the fundamental principles of mechanical engineering, including:</a:t>
            </a:r>
          </a:p>
          <a:p>
            <a:pPr marL="234676" lvl="1" indent="-117338" algn="l">
              <a:lnSpc>
                <a:spcPts val="1380"/>
              </a:lnSpc>
              <a:buFont typeface="Arial"/>
              <a:buChar char="•"/>
            </a:pPr>
            <a:r>
              <a:rPr lang="en-US" sz="1086">
                <a:solidFill>
                  <a:srgbClr val="EBDCC4"/>
                </a:solidFill>
                <a:latin typeface="Arimo"/>
                <a:ea typeface="Arimo"/>
                <a:cs typeface="Arimo"/>
                <a:sym typeface="Arimo"/>
              </a:rPr>
              <a:t>Engineering mathematics and applied physics</a:t>
            </a:r>
          </a:p>
          <a:p>
            <a:pPr marL="234676" lvl="1" indent="-117338" algn="l">
              <a:lnSpc>
                <a:spcPts val="1380"/>
              </a:lnSpc>
              <a:buFont typeface="Arial"/>
              <a:buChar char="•"/>
            </a:pPr>
            <a:r>
              <a:rPr lang="en-US" sz="1086">
                <a:solidFill>
                  <a:srgbClr val="EBDCC4"/>
                </a:solidFill>
                <a:latin typeface="Arimo"/>
                <a:ea typeface="Arimo"/>
                <a:cs typeface="Arimo"/>
                <a:sym typeface="Arimo"/>
              </a:rPr>
              <a:t>Statics and basic mechanics</a:t>
            </a:r>
          </a:p>
          <a:p>
            <a:pPr marL="234676" lvl="1" indent="-117338" algn="l">
              <a:lnSpc>
                <a:spcPts val="1380"/>
              </a:lnSpc>
              <a:buFont typeface="Arial"/>
              <a:buChar char="•"/>
            </a:pPr>
            <a:r>
              <a:rPr lang="en-US" sz="1086">
                <a:solidFill>
                  <a:srgbClr val="EBDCC4"/>
                </a:solidFill>
                <a:latin typeface="Arimo"/>
                <a:ea typeface="Arimo"/>
                <a:cs typeface="Arimo"/>
                <a:sym typeface="Arimo"/>
              </a:rPr>
              <a:t>Technical drawing and engineering graphics</a:t>
            </a:r>
          </a:p>
          <a:p>
            <a:pPr marL="234676" lvl="1" indent="-117338" algn="l">
              <a:lnSpc>
                <a:spcPts val="1380"/>
              </a:lnSpc>
              <a:buFont typeface="Arial"/>
              <a:buChar char="•"/>
            </a:pPr>
            <a:r>
              <a:rPr lang="en-US" sz="1086">
                <a:solidFill>
                  <a:srgbClr val="EBDCC4"/>
                </a:solidFill>
                <a:latin typeface="Arimo"/>
                <a:ea typeface="Arimo"/>
                <a:cs typeface="Arimo"/>
                <a:sym typeface="Arimo"/>
              </a:rPr>
              <a:t>Introduction to materials science</a:t>
            </a:r>
          </a:p>
          <a:p>
            <a:pPr marL="234676" lvl="1" indent="-117338" algn="l">
              <a:lnSpc>
                <a:spcPts val="1380"/>
              </a:lnSpc>
              <a:buFont typeface="Arial"/>
              <a:buChar char="•"/>
            </a:pPr>
            <a:r>
              <a:rPr lang="en-US" sz="1086">
                <a:solidFill>
                  <a:srgbClr val="EBDCC4"/>
                </a:solidFill>
                <a:latin typeface="Arimo"/>
                <a:ea typeface="Arimo"/>
                <a:cs typeface="Arimo"/>
                <a:sym typeface="Arimo"/>
              </a:rPr>
              <a:t>Basics of manufacturing processes</a:t>
            </a:r>
          </a:p>
          <a:p>
            <a:pPr algn="l">
              <a:lnSpc>
                <a:spcPts val="1380"/>
              </a:lnSpc>
            </a:pPr>
            <a:r>
              <a:rPr lang="en-US" sz="1086">
                <a:solidFill>
                  <a:srgbClr val="EBDCC4"/>
                </a:solidFill>
                <a:latin typeface="Arimo"/>
                <a:ea typeface="Arimo"/>
                <a:cs typeface="Arimo"/>
                <a:sym typeface="Arimo"/>
              </a:rPr>
              <a:t>This semester focused on building analytical thinking and understanding core mechanical concepts.</a:t>
            </a:r>
          </a:p>
          <a:p>
            <a:pPr algn="l">
              <a:lnSpc>
                <a:spcPts val="1380"/>
              </a:lnSpc>
            </a:pPr>
            <a:endParaRPr lang="en-US" sz="1086">
              <a:solidFill>
                <a:srgbClr val="EBDCC4"/>
              </a:solidFill>
              <a:latin typeface="Arimo"/>
              <a:ea typeface="Arimo"/>
              <a:cs typeface="Arimo"/>
              <a:sym typeface="Arimo"/>
            </a:endParaRPr>
          </a:p>
        </p:txBody>
      </p:sp>
      <p:sp>
        <p:nvSpPr>
          <p:cNvPr id="4" name="TextBox 4"/>
          <p:cNvSpPr txBox="1"/>
          <p:nvPr/>
        </p:nvSpPr>
        <p:spPr>
          <a:xfrm>
            <a:off x="6596433" y="6992659"/>
            <a:ext cx="5110295" cy="1562390"/>
          </a:xfrm>
          <a:prstGeom prst="rect">
            <a:avLst/>
          </a:prstGeom>
        </p:spPr>
        <p:txBody>
          <a:bodyPr lIns="0" tIns="0" rIns="0" bIns="0" rtlCol="0" anchor="t">
            <a:spAutoFit/>
          </a:bodyPr>
          <a:lstStyle/>
          <a:p>
            <a:pPr algn="l">
              <a:lnSpc>
                <a:spcPts val="1380"/>
              </a:lnSpc>
            </a:pPr>
            <a:r>
              <a:rPr lang="en-US" sz="1086">
                <a:solidFill>
                  <a:srgbClr val="EBDCC4"/>
                </a:solidFill>
                <a:latin typeface="Arimo"/>
                <a:ea typeface="Arimo"/>
                <a:cs typeface="Arimo"/>
                <a:sym typeface="Arimo"/>
              </a:rPr>
              <a:t>Development of applied engineering skills, with emphasis on:</a:t>
            </a:r>
          </a:p>
          <a:p>
            <a:pPr marL="234676" lvl="1" indent="-117338" algn="l">
              <a:lnSpc>
                <a:spcPts val="1380"/>
              </a:lnSpc>
              <a:buFont typeface="Arial"/>
              <a:buChar char="•"/>
            </a:pPr>
            <a:r>
              <a:rPr lang="en-US" sz="1086">
                <a:solidFill>
                  <a:srgbClr val="EBDCC4"/>
                </a:solidFill>
                <a:latin typeface="Arimo"/>
                <a:ea typeface="Arimo"/>
                <a:cs typeface="Arimo"/>
                <a:sym typeface="Arimo"/>
              </a:rPr>
              <a:t>Mechanical design and CAD (SolidWorks)</a:t>
            </a:r>
          </a:p>
          <a:p>
            <a:pPr marL="234676" lvl="1" indent="-117338" algn="l">
              <a:lnSpc>
                <a:spcPts val="1380"/>
              </a:lnSpc>
              <a:buFont typeface="Arial"/>
              <a:buChar char="•"/>
            </a:pPr>
            <a:r>
              <a:rPr lang="en-US" sz="1086">
                <a:solidFill>
                  <a:srgbClr val="EBDCC4"/>
                </a:solidFill>
                <a:latin typeface="Arimo"/>
                <a:ea typeface="Arimo"/>
                <a:cs typeface="Arimo"/>
                <a:sym typeface="Arimo"/>
              </a:rPr>
              <a:t>Strength of materials</a:t>
            </a:r>
          </a:p>
          <a:p>
            <a:pPr marL="234676" lvl="1" indent="-117338" algn="l">
              <a:lnSpc>
                <a:spcPts val="1380"/>
              </a:lnSpc>
              <a:buFont typeface="Arial"/>
              <a:buChar char="•"/>
            </a:pPr>
            <a:r>
              <a:rPr lang="en-US" sz="1086">
                <a:solidFill>
                  <a:srgbClr val="EBDCC4"/>
                </a:solidFill>
                <a:latin typeface="Arimo"/>
                <a:ea typeface="Arimo"/>
                <a:cs typeface="Arimo"/>
                <a:sym typeface="Arimo"/>
              </a:rPr>
              <a:t>Kinematics and dynamics of mechanisms</a:t>
            </a:r>
          </a:p>
          <a:p>
            <a:pPr marL="234676" lvl="1" indent="-117338" algn="l">
              <a:lnSpc>
                <a:spcPts val="1380"/>
              </a:lnSpc>
              <a:buFont typeface="Arial"/>
              <a:buChar char="•"/>
            </a:pPr>
            <a:r>
              <a:rPr lang="en-US" sz="1086">
                <a:solidFill>
                  <a:srgbClr val="EBDCC4"/>
                </a:solidFill>
                <a:latin typeface="Arimo"/>
                <a:ea typeface="Arimo"/>
                <a:cs typeface="Arimo"/>
                <a:sym typeface="Arimo"/>
              </a:rPr>
              <a:t>Introduction to system modeling</a:t>
            </a:r>
          </a:p>
          <a:p>
            <a:pPr marL="234676" lvl="1" indent="-117338" algn="l">
              <a:lnSpc>
                <a:spcPts val="1380"/>
              </a:lnSpc>
              <a:buFont typeface="Arial"/>
              <a:buChar char="•"/>
            </a:pPr>
            <a:r>
              <a:rPr lang="en-US" sz="1086">
                <a:solidFill>
                  <a:srgbClr val="EBDCC4"/>
                </a:solidFill>
                <a:latin typeface="Arimo"/>
                <a:ea typeface="Arimo"/>
                <a:cs typeface="Arimo"/>
                <a:sym typeface="Arimo"/>
              </a:rPr>
              <a:t>Engineering problem-solving methods</a:t>
            </a:r>
          </a:p>
          <a:p>
            <a:pPr algn="l">
              <a:lnSpc>
                <a:spcPts val="1380"/>
              </a:lnSpc>
            </a:pPr>
            <a:r>
              <a:rPr lang="en-US" sz="1086">
                <a:solidFill>
                  <a:srgbClr val="EBDCC4"/>
                </a:solidFill>
                <a:latin typeface="Arimo"/>
                <a:ea typeface="Arimo"/>
                <a:cs typeface="Arimo"/>
                <a:sym typeface="Arimo"/>
              </a:rPr>
              <a:t>This semester strengthened my ability to design and analyze mechanical components.</a:t>
            </a:r>
          </a:p>
          <a:p>
            <a:pPr algn="l">
              <a:lnSpc>
                <a:spcPts val="1380"/>
              </a:lnSpc>
            </a:pPr>
            <a:endParaRPr lang="en-US" sz="1086">
              <a:solidFill>
                <a:srgbClr val="EBDCC4"/>
              </a:solidFill>
              <a:latin typeface="Arimo"/>
              <a:ea typeface="Arimo"/>
              <a:cs typeface="Arimo"/>
              <a:sym typeface="Arimo"/>
            </a:endParaRPr>
          </a:p>
        </p:txBody>
      </p:sp>
      <p:sp>
        <p:nvSpPr>
          <p:cNvPr id="5" name="TextBox 5"/>
          <p:cNvSpPr txBox="1"/>
          <p:nvPr/>
        </p:nvSpPr>
        <p:spPr>
          <a:xfrm>
            <a:off x="1235781" y="6550147"/>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ESIG GLOBAL SUCCESS</a:t>
            </a:r>
          </a:p>
        </p:txBody>
      </p:sp>
      <p:sp>
        <p:nvSpPr>
          <p:cNvPr id="6" name="TextBox 6"/>
          <p:cNvSpPr txBox="1"/>
          <p:nvPr/>
        </p:nvSpPr>
        <p:spPr>
          <a:xfrm>
            <a:off x="6596433" y="6550147"/>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ESIG GLOBAL SUCCESS</a:t>
            </a:r>
          </a:p>
        </p:txBody>
      </p:sp>
      <p:sp>
        <p:nvSpPr>
          <p:cNvPr id="7" name="TextBox 7"/>
          <p:cNvSpPr txBox="1"/>
          <p:nvPr/>
        </p:nvSpPr>
        <p:spPr>
          <a:xfrm>
            <a:off x="1235781" y="6280399"/>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2024</a:t>
            </a:r>
          </a:p>
        </p:txBody>
      </p:sp>
      <p:sp>
        <p:nvSpPr>
          <p:cNvPr id="8" name="TextBox 8"/>
          <p:cNvSpPr txBox="1"/>
          <p:nvPr/>
        </p:nvSpPr>
        <p:spPr>
          <a:xfrm>
            <a:off x="6596433" y="6280399"/>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2025</a:t>
            </a:r>
          </a:p>
        </p:txBody>
      </p:sp>
      <p:sp>
        <p:nvSpPr>
          <p:cNvPr id="9" name="TextBox 9"/>
          <p:cNvSpPr txBox="1"/>
          <p:nvPr/>
        </p:nvSpPr>
        <p:spPr>
          <a:xfrm>
            <a:off x="11957085" y="6992659"/>
            <a:ext cx="4618241" cy="1407187"/>
          </a:xfrm>
          <a:prstGeom prst="rect">
            <a:avLst/>
          </a:prstGeom>
        </p:spPr>
        <p:txBody>
          <a:bodyPr lIns="0" tIns="0" rIns="0" bIns="0" rtlCol="0" anchor="t">
            <a:spAutoFit/>
          </a:bodyPr>
          <a:lstStyle/>
          <a:p>
            <a:pPr algn="l">
              <a:lnSpc>
                <a:spcPts val="1241"/>
              </a:lnSpc>
            </a:pPr>
            <a:r>
              <a:rPr lang="en-US" sz="977">
                <a:solidFill>
                  <a:srgbClr val="EBDCC4"/>
                </a:solidFill>
                <a:latin typeface="Arimo"/>
                <a:ea typeface="Arimo"/>
                <a:cs typeface="Arimo"/>
                <a:sym typeface="Arimo"/>
              </a:rPr>
              <a:t>Advanced application of engineering concepts through:</a:t>
            </a:r>
          </a:p>
          <a:p>
            <a:pPr marL="211076" lvl="1" indent="-105538" algn="l">
              <a:lnSpc>
                <a:spcPts val="1241"/>
              </a:lnSpc>
              <a:buFont typeface="Arial"/>
              <a:buChar char="•"/>
            </a:pPr>
            <a:r>
              <a:rPr lang="en-US" sz="977">
                <a:solidFill>
                  <a:srgbClr val="EBDCC4"/>
                </a:solidFill>
                <a:latin typeface="Arimo"/>
                <a:ea typeface="Arimo"/>
                <a:cs typeface="Arimo"/>
                <a:sym typeface="Arimo"/>
              </a:rPr>
              <a:t>Finite Element Analysis (FEA) fundamentals</a:t>
            </a:r>
          </a:p>
          <a:p>
            <a:pPr marL="211076" lvl="1" indent="-105538" algn="l">
              <a:lnSpc>
                <a:spcPts val="1241"/>
              </a:lnSpc>
              <a:buFont typeface="Arial"/>
              <a:buChar char="•"/>
            </a:pPr>
            <a:r>
              <a:rPr lang="en-US" sz="977">
                <a:solidFill>
                  <a:srgbClr val="EBDCC4"/>
                </a:solidFill>
                <a:latin typeface="Arimo"/>
                <a:ea typeface="Arimo"/>
                <a:cs typeface="Arimo"/>
                <a:sym typeface="Arimo"/>
              </a:rPr>
              <a:t>Simulation using Abaqus and ANSYS</a:t>
            </a:r>
          </a:p>
          <a:p>
            <a:pPr marL="211076" lvl="1" indent="-105538" algn="l">
              <a:lnSpc>
                <a:spcPts val="1241"/>
              </a:lnSpc>
              <a:buFont typeface="Arial"/>
              <a:buChar char="•"/>
            </a:pPr>
            <a:r>
              <a:rPr lang="en-US" sz="977">
                <a:solidFill>
                  <a:srgbClr val="EBDCC4"/>
                </a:solidFill>
                <a:latin typeface="Arimo"/>
                <a:ea typeface="Arimo"/>
                <a:cs typeface="Arimo"/>
                <a:sym typeface="Arimo"/>
              </a:rPr>
              <a:t>Mechanical system optimization</a:t>
            </a:r>
          </a:p>
          <a:p>
            <a:pPr marL="211076" lvl="1" indent="-105538" algn="l">
              <a:lnSpc>
                <a:spcPts val="1241"/>
              </a:lnSpc>
              <a:buFont typeface="Arial"/>
              <a:buChar char="•"/>
            </a:pPr>
            <a:r>
              <a:rPr lang="en-US" sz="977">
                <a:solidFill>
                  <a:srgbClr val="EBDCC4"/>
                </a:solidFill>
                <a:latin typeface="Arimo"/>
                <a:ea typeface="Arimo"/>
                <a:cs typeface="Arimo"/>
                <a:sym typeface="Arimo"/>
              </a:rPr>
              <a:t>Introduction to mechatronics</a:t>
            </a:r>
          </a:p>
          <a:p>
            <a:pPr marL="211076" lvl="1" indent="-105538" algn="l">
              <a:lnSpc>
                <a:spcPts val="1241"/>
              </a:lnSpc>
              <a:buFont typeface="Arial"/>
              <a:buChar char="•"/>
            </a:pPr>
            <a:r>
              <a:rPr lang="en-US" sz="977">
                <a:solidFill>
                  <a:srgbClr val="EBDCC4"/>
                </a:solidFill>
                <a:latin typeface="Arimo"/>
                <a:ea typeface="Arimo"/>
                <a:cs typeface="Arimo"/>
                <a:sym typeface="Arimo"/>
              </a:rPr>
              <a:t>Project-based engineering work</a:t>
            </a:r>
          </a:p>
          <a:p>
            <a:pPr algn="l">
              <a:lnSpc>
                <a:spcPts val="1241"/>
              </a:lnSpc>
            </a:pPr>
            <a:r>
              <a:rPr lang="en-US" sz="977">
                <a:solidFill>
                  <a:srgbClr val="EBDCC4"/>
                </a:solidFill>
                <a:latin typeface="Arimo"/>
                <a:ea typeface="Arimo"/>
                <a:cs typeface="Arimo"/>
                <a:sym typeface="Arimo"/>
              </a:rPr>
              <a:t>This semester focused on validation, optimization, and real-world engineering applications.</a:t>
            </a:r>
          </a:p>
          <a:p>
            <a:pPr algn="l">
              <a:lnSpc>
                <a:spcPts val="1241"/>
              </a:lnSpc>
            </a:pPr>
            <a:endParaRPr lang="en-US" sz="977">
              <a:solidFill>
                <a:srgbClr val="EBDCC4"/>
              </a:solidFill>
              <a:latin typeface="Arimo"/>
              <a:ea typeface="Arimo"/>
              <a:cs typeface="Arimo"/>
              <a:sym typeface="Arimo"/>
            </a:endParaRPr>
          </a:p>
        </p:txBody>
      </p:sp>
      <p:sp>
        <p:nvSpPr>
          <p:cNvPr id="10" name="TextBox 10"/>
          <p:cNvSpPr txBox="1"/>
          <p:nvPr/>
        </p:nvSpPr>
        <p:spPr>
          <a:xfrm>
            <a:off x="11957085" y="6550147"/>
            <a:ext cx="3432949" cy="298323"/>
          </a:xfrm>
          <a:prstGeom prst="rect">
            <a:avLst/>
          </a:prstGeom>
        </p:spPr>
        <p:txBody>
          <a:bodyPr lIns="0" tIns="0" rIns="0" bIns="0" rtlCol="0" anchor="t">
            <a:spAutoFit/>
          </a:bodyPr>
          <a:lstStyle/>
          <a:p>
            <a:pPr algn="l">
              <a:lnSpc>
                <a:spcPts val="2286"/>
              </a:lnSpc>
            </a:pPr>
            <a:r>
              <a:rPr lang="en-US" sz="1800" b="1" spc="-36">
                <a:solidFill>
                  <a:srgbClr val="EBDCC4"/>
                </a:solidFill>
                <a:latin typeface="Arimo Bold"/>
                <a:ea typeface="Arimo Bold"/>
                <a:cs typeface="Arimo Bold"/>
                <a:sym typeface="Arimo Bold"/>
              </a:rPr>
              <a:t>ESIG GLOBAL SUCCESS</a:t>
            </a:r>
          </a:p>
        </p:txBody>
      </p:sp>
      <p:sp>
        <p:nvSpPr>
          <p:cNvPr id="11" name="TextBox 11"/>
          <p:cNvSpPr txBox="1"/>
          <p:nvPr/>
        </p:nvSpPr>
        <p:spPr>
          <a:xfrm>
            <a:off x="11957085" y="6280399"/>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2026</a:t>
            </a:r>
          </a:p>
        </p:txBody>
      </p:sp>
      <p:grpSp>
        <p:nvGrpSpPr>
          <p:cNvPr id="12" name="Group 12"/>
          <p:cNvGrpSpPr/>
          <p:nvPr/>
        </p:nvGrpSpPr>
        <p:grpSpPr>
          <a:xfrm>
            <a:off x="9623080" y="1957855"/>
            <a:ext cx="7636220" cy="3948877"/>
            <a:chOff x="0" y="0"/>
            <a:chExt cx="10181627" cy="5265169"/>
          </a:xfrm>
        </p:grpSpPr>
        <p:pic>
          <p:nvPicPr>
            <p:cNvPr id="13" name="Picture 13"/>
            <p:cNvPicPr>
              <a:picLocks noChangeAspect="1"/>
            </p:cNvPicPr>
            <p:nvPr/>
          </p:nvPicPr>
          <p:blipFill>
            <a:blip r:embed="rId2"/>
            <a:srcRect t="10275" b="48448"/>
            <a:stretch>
              <a:fillRect/>
            </a:stretch>
          </p:blipFill>
          <p:spPr>
            <a:xfrm>
              <a:off x="0" y="0"/>
              <a:ext cx="10181627" cy="5265169"/>
            </a:xfrm>
            <a:prstGeom prst="rect">
              <a:avLst/>
            </a:prstGeom>
          </p:spPr>
        </p:pic>
      </p:grpSp>
      <p:sp>
        <p:nvSpPr>
          <p:cNvPr id="14" name="TextBox 14"/>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5" name="TextBox 15"/>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6" name="TextBox 16"/>
          <p:cNvSpPr txBox="1"/>
          <p:nvPr/>
        </p:nvSpPr>
        <p:spPr>
          <a:xfrm>
            <a:off x="12273974" y="8957310"/>
            <a:ext cx="4985326"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
        <p:nvSpPr>
          <p:cNvPr id="17" name="Freeform 17"/>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0" y="5286344"/>
            <a:ext cx="3923855" cy="3086100"/>
            <a:chOff x="0" y="0"/>
            <a:chExt cx="5231806" cy="4114800"/>
          </a:xfrm>
        </p:grpSpPr>
        <p:pic>
          <p:nvPicPr>
            <p:cNvPr id="3" name="Picture 3"/>
            <p:cNvPicPr>
              <a:picLocks noChangeAspect="1"/>
            </p:cNvPicPr>
            <p:nvPr/>
          </p:nvPicPr>
          <p:blipFill>
            <a:blip r:embed="rId2"/>
            <a:srcRect t="32651" b="23161"/>
            <a:stretch>
              <a:fillRect/>
            </a:stretch>
          </p:blipFill>
          <p:spPr>
            <a:xfrm>
              <a:off x="0" y="0"/>
              <a:ext cx="5231806" cy="4114800"/>
            </a:xfrm>
            <a:prstGeom prst="rect">
              <a:avLst/>
            </a:prstGeom>
          </p:spPr>
        </p:pic>
      </p:grpSp>
      <p:grpSp>
        <p:nvGrpSpPr>
          <p:cNvPr id="4" name="Group 4"/>
          <p:cNvGrpSpPr/>
          <p:nvPr/>
        </p:nvGrpSpPr>
        <p:grpSpPr>
          <a:xfrm>
            <a:off x="13556421" y="3996107"/>
            <a:ext cx="4731579" cy="3086100"/>
            <a:chOff x="0" y="0"/>
            <a:chExt cx="6308772" cy="4114800"/>
          </a:xfrm>
        </p:grpSpPr>
        <p:pic>
          <p:nvPicPr>
            <p:cNvPr id="5" name="Picture 5"/>
            <p:cNvPicPr>
              <a:picLocks noChangeAspect="1"/>
            </p:cNvPicPr>
            <p:nvPr/>
          </p:nvPicPr>
          <p:blipFill>
            <a:blip r:embed="rId3"/>
            <a:srcRect t="25452" b="25452"/>
            <a:stretch>
              <a:fillRect/>
            </a:stretch>
          </p:blipFill>
          <p:spPr>
            <a:xfrm>
              <a:off x="0" y="0"/>
              <a:ext cx="6308772" cy="4114800"/>
            </a:xfrm>
            <a:prstGeom prst="rect">
              <a:avLst/>
            </a:prstGeom>
          </p:spPr>
        </p:pic>
      </p:grpSp>
      <p:sp>
        <p:nvSpPr>
          <p:cNvPr id="6" name="Freeform 6"/>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2492151"/>
            <a:ext cx="12115757" cy="2445874"/>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PERSONAL SKILLS</a:t>
            </a:r>
          </a:p>
        </p:txBody>
      </p:sp>
      <p:sp>
        <p:nvSpPr>
          <p:cNvPr id="8" name="TextBox 8"/>
          <p:cNvSpPr txBox="1"/>
          <p:nvPr/>
        </p:nvSpPr>
        <p:spPr>
          <a:xfrm>
            <a:off x="9260120" y="5673821"/>
            <a:ext cx="3884337" cy="2012823"/>
          </a:xfrm>
          <a:prstGeom prst="rect">
            <a:avLst/>
          </a:prstGeom>
        </p:spPr>
        <p:txBody>
          <a:bodyPr lIns="0" tIns="0" rIns="0" bIns="0" rtlCol="0" anchor="t">
            <a:spAutoFit/>
          </a:bodyPr>
          <a:lstStyle/>
          <a:p>
            <a:pPr algn="r">
              <a:lnSpc>
                <a:spcPts val="2286"/>
              </a:lnSpc>
            </a:pPr>
            <a:r>
              <a:rPr lang="en-US" sz="1800">
                <a:solidFill>
                  <a:srgbClr val="EBDCC4"/>
                </a:solidFill>
                <a:latin typeface="Arimo"/>
                <a:ea typeface="Arimo"/>
                <a:cs typeface="Arimo"/>
                <a:sym typeface="Arimo"/>
              </a:rPr>
              <a:t>Passionate trainer with experience in knowledge sharing and skill development. Able to explain complex concepts in a clear, structured, and accessible way, while guiding learners through practical and hands-on learning approaches.</a:t>
            </a:r>
          </a:p>
        </p:txBody>
      </p:sp>
      <p:sp>
        <p:nvSpPr>
          <p:cNvPr id="9" name="TextBox 9"/>
          <p:cNvSpPr txBox="1"/>
          <p:nvPr/>
        </p:nvSpPr>
        <p:spPr>
          <a:xfrm>
            <a:off x="10527307" y="5240834"/>
            <a:ext cx="2617150" cy="298323"/>
          </a:xfrm>
          <a:prstGeom prst="rect">
            <a:avLst/>
          </a:prstGeom>
        </p:spPr>
        <p:txBody>
          <a:bodyPr lIns="0" tIns="0" rIns="0" bIns="0" rtlCol="0" anchor="t">
            <a:spAutoFit/>
          </a:bodyPr>
          <a:lstStyle/>
          <a:p>
            <a:pPr algn="r">
              <a:lnSpc>
                <a:spcPts val="2286"/>
              </a:lnSpc>
            </a:pPr>
            <a:r>
              <a:rPr lang="en-US" sz="1800" b="1">
                <a:solidFill>
                  <a:srgbClr val="EBDCC4"/>
                </a:solidFill>
                <a:latin typeface="Arimo Bold"/>
                <a:ea typeface="Arimo Bold"/>
                <a:cs typeface="Arimo Bold"/>
                <a:sym typeface="Arimo Bold"/>
              </a:rPr>
              <a:t>Instructor</a:t>
            </a:r>
          </a:p>
        </p:txBody>
      </p:sp>
      <p:sp>
        <p:nvSpPr>
          <p:cNvPr id="10" name="TextBox 10"/>
          <p:cNvSpPr txBox="1"/>
          <p:nvPr/>
        </p:nvSpPr>
        <p:spPr>
          <a:xfrm>
            <a:off x="4333430" y="6670306"/>
            <a:ext cx="4339153" cy="2012823"/>
          </a:xfrm>
          <a:prstGeom prst="rect">
            <a:avLst/>
          </a:prstGeom>
        </p:spPr>
        <p:txBody>
          <a:bodyPr lIns="0" tIns="0" rIns="0" bIns="0" rtlCol="0" anchor="t">
            <a:spAutoFit/>
          </a:bodyPr>
          <a:lstStyle/>
          <a:p>
            <a:pPr algn="l">
              <a:lnSpc>
                <a:spcPts val="2286"/>
              </a:lnSpc>
            </a:pPr>
            <a:r>
              <a:rPr lang="en-US" sz="1800">
                <a:solidFill>
                  <a:srgbClr val="EBDCC4"/>
                </a:solidFill>
                <a:latin typeface="Arimo"/>
                <a:ea typeface="Arimo"/>
                <a:cs typeface="Arimo"/>
                <a:sym typeface="Arimo"/>
              </a:rPr>
              <a:t>Creative beatmaker with a strong sense of rhythm, melody, and sound design. Experienced in producing instrumental tracks by combining technical precision with artistic expression, and capable of adapting to different musical styles and creative projects.</a:t>
            </a:r>
          </a:p>
        </p:txBody>
      </p:sp>
      <p:sp>
        <p:nvSpPr>
          <p:cNvPr id="11" name="TextBox 11"/>
          <p:cNvSpPr txBox="1"/>
          <p:nvPr/>
        </p:nvSpPr>
        <p:spPr>
          <a:xfrm>
            <a:off x="4333430" y="6237320"/>
            <a:ext cx="2617150"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Beatmaking</a:t>
            </a:r>
          </a:p>
        </p:txBody>
      </p:sp>
      <p:sp>
        <p:nvSpPr>
          <p:cNvPr id="12" name="TextBox 12"/>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3" name="TextBox 13"/>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4" name="TextBox 14"/>
          <p:cNvSpPr txBox="1"/>
          <p:nvPr/>
        </p:nvSpPr>
        <p:spPr>
          <a:xfrm>
            <a:off x="12410183" y="8957310"/>
            <a:ext cx="4849117"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08986" y="2331748"/>
            <a:ext cx="9903807" cy="4684248"/>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WORK EXPERIENCE</a:t>
            </a:r>
          </a:p>
        </p:txBody>
      </p:sp>
      <p:sp>
        <p:nvSpPr>
          <p:cNvPr id="3" name="TextBox 3"/>
          <p:cNvSpPr txBox="1"/>
          <p:nvPr/>
        </p:nvSpPr>
        <p:spPr>
          <a:xfrm>
            <a:off x="1028700" y="7457604"/>
            <a:ext cx="5088631" cy="1265506"/>
          </a:xfrm>
          <a:prstGeom prst="rect">
            <a:avLst/>
          </a:prstGeom>
        </p:spPr>
        <p:txBody>
          <a:bodyPr lIns="0" tIns="0" rIns="0" bIns="0" rtlCol="0" anchor="t">
            <a:spAutoFit/>
          </a:bodyPr>
          <a:lstStyle/>
          <a:p>
            <a:pPr algn="l">
              <a:lnSpc>
                <a:spcPts val="2001"/>
              </a:lnSpc>
            </a:pPr>
            <a:r>
              <a:rPr lang="en-US" sz="1575">
                <a:solidFill>
                  <a:srgbClr val="EBDCC4"/>
                </a:solidFill>
                <a:latin typeface="Arimo"/>
                <a:ea typeface="Arimo"/>
                <a:cs typeface="Arimo"/>
                <a:sym typeface="Arimo"/>
              </a:rPr>
              <a:t>Led multiple school engineering projects, coordinating teams, managing timelines, and delivering technical solutions.Designed and delivered a custom massage vest, from concept to functional prototype, in a professional client-oriented context.</a:t>
            </a:r>
          </a:p>
        </p:txBody>
      </p:sp>
      <p:sp>
        <p:nvSpPr>
          <p:cNvPr id="4" name="TextBox 4"/>
          <p:cNvSpPr txBox="1"/>
          <p:nvPr/>
        </p:nvSpPr>
        <p:spPr>
          <a:xfrm>
            <a:off x="6826059" y="7457604"/>
            <a:ext cx="4086734" cy="1362902"/>
          </a:xfrm>
          <a:prstGeom prst="rect">
            <a:avLst/>
          </a:prstGeom>
        </p:spPr>
        <p:txBody>
          <a:bodyPr lIns="0" tIns="0" rIns="0" bIns="0" rtlCol="0" anchor="t">
            <a:spAutoFit/>
          </a:bodyPr>
          <a:lstStyle/>
          <a:p>
            <a:pPr algn="l">
              <a:lnSpc>
                <a:spcPts val="2706"/>
              </a:lnSpc>
            </a:pPr>
            <a:r>
              <a:rPr lang="en-US" sz="2131">
                <a:solidFill>
                  <a:srgbClr val="EBDCC4"/>
                </a:solidFill>
                <a:latin typeface="Arimo"/>
                <a:ea typeface="Arimo"/>
                <a:cs typeface="Arimo"/>
                <a:sym typeface="Arimo"/>
              </a:rPr>
              <a:t>Founded and managed an independent music label, overseeing creative projects and team coordination.</a:t>
            </a:r>
          </a:p>
        </p:txBody>
      </p:sp>
      <p:sp>
        <p:nvSpPr>
          <p:cNvPr id="5" name="TextBox 5"/>
          <p:cNvSpPr txBox="1"/>
          <p:nvPr/>
        </p:nvSpPr>
        <p:spPr>
          <a:xfrm>
            <a:off x="1028700" y="6987422"/>
            <a:ext cx="3432949" cy="298323"/>
          </a:xfrm>
          <a:prstGeom prst="rect">
            <a:avLst/>
          </a:prstGeom>
        </p:spPr>
        <p:txBody>
          <a:bodyPr lIns="0" tIns="0" rIns="0" bIns="0" rtlCol="0" anchor="t">
            <a:spAutoFit/>
          </a:bodyPr>
          <a:lstStyle/>
          <a:p>
            <a:pPr algn="l">
              <a:lnSpc>
                <a:spcPts val="2286"/>
              </a:lnSpc>
            </a:pPr>
            <a:r>
              <a:rPr lang="en-US" sz="1800" b="1" spc="-36">
                <a:solidFill>
                  <a:srgbClr val="EBDCC4"/>
                </a:solidFill>
                <a:latin typeface="Arimo Bold"/>
                <a:ea typeface="Arimo Bold"/>
                <a:cs typeface="Arimo Bold"/>
                <a:sym typeface="Arimo Bold"/>
              </a:rPr>
              <a:t>Project Manager</a:t>
            </a:r>
          </a:p>
        </p:txBody>
      </p:sp>
      <p:sp>
        <p:nvSpPr>
          <p:cNvPr id="6" name="TextBox 6"/>
          <p:cNvSpPr txBox="1"/>
          <p:nvPr/>
        </p:nvSpPr>
        <p:spPr>
          <a:xfrm>
            <a:off x="6826059" y="6918108"/>
            <a:ext cx="3694186" cy="298323"/>
          </a:xfrm>
          <a:prstGeom prst="rect">
            <a:avLst/>
          </a:prstGeom>
        </p:spPr>
        <p:txBody>
          <a:bodyPr lIns="0" tIns="0" rIns="0" bIns="0" rtlCol="0" anchor="t">
            <a:spAutoFit/>
          </a:bodyPr>
          <a:lstStyle/>
          <a:p>
            <a:pPr algn="l">
              <a:lnSpc>
                <a:spcPts val="2286"/>
              </a:lnSpc>
            </a:pPr>
            <a:r>
              <a:rPr lang="en-US" sz="1800" b="1" spc="-36">
                <a:solidFill>
                  <a:srgbClr val="EBDCC4"/>
                </a:solidFill>
                <a:latin typeface="Arimo Bold"/>
                <a:ea typeface="Arimo Bold"/>
                <a:cs typeface="Arimo Bold"/>
                <a:sym typeface="Arimo Bold"/>
              </a:rPr>
              <a:t>Founder - Nova Luz (Music label)</a:t>
            </a:r>
          </a:p>
        </p:txBody>
      </p:sp>
      <p:sp>
        <p:nvSpPr>
          <p:cNvPr id="7" name="TextBox 7"/>
          <p:cNvSpPr txBox="1"/>
          <p:nvPr/>
        </p:nvSpPr>
        <p:spPr>
          <a:xfrm>
            <a:off x="1028700" y="6717674"/>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2025</a:t>
            </a:r>
          </a:p>
        </p:txBody>
      </p:sp>
      <p:sp>
        <p:nvSpPr>
          <p:cNvPr id="8" name="TextBox 8"/>
          <p:cNvSpPr txBox="1"/>
          <p:nvPr/>
        </p:nvSpPr>
        <p:spPr>
          <a:xfrm>
            <a:off x="6826059" y="6648360"/>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2025</a:t>
            </a:r>
          </a:p>
        </p:txBody>
      </p:sp>
      <p:sp>
        <p:nvSpPr>
          <p:cNvPr id="9" name="TextBox 9"/>
          <p:cNvSpPr txBox="1"/>
          <p:nvPr/>
        </p:nvSpPr>
        <p:spPr>
          <a:xfrm>
            <a:off x="12623418" y="7746192"/>
            <a:ext cx="4480990" cy="1074314"/>
          </a:xfrm>
          <a:prstGeom prst="rect">
            <a:avLst/>
          </a:prstGeom>
        </p:spPr>
        <p:txBody>
          <a:bodyPr lIns="0" tIns="0" rIns="0" bIns="0" rtlCol="0" anchor="t">
            <a:spAutoFit/>
          </a:bodyPr>
          <a:lstStyle/>
          <a:p>
            <a:pPr algn="l">
              <a:lnSpc>
                <a:spcPts val="2101"/>
              </a:lnSpc>
            </a:pPr>
            <a:r>
              <a:rPr lang="en-US" sz="1655">
                <a:solidFill>
                  <a:srgbClr val="EBDCC4"/>
                </a:solidFill>
                <a:latin typeface="Arimo"/>
                <a:ea typeface="Arimo"/>
                <a:cs typeface="Arimo"/>
                <a:sym typeface="Arimo"/>
              </a:rPr>
              <a:t>Leading an innovation-driven company focused on engineering solutions, including the development of an intelligent robotic arm project.</a:t>
            </a:r>
          </a:p>
        </p:txBody>
      </p:sp>
      <p:sp>
        <p:nvSpPr>
          <p:cNvPr id="10" name="TextBox 10"/>
          <p:cNvSpPr txBox="1"/>
          <p:nvPr/>
        </p:nvSpPr>
        <p:spPr>
          <a:xfrm>
            <a:off x="12623418" y="7322730"/>
            <a:ext cx="3432949" cy="298323"/>
          </a:xfrm>
          <a:prstGeom prst="rect">
            <a:avLst/>
          </a:prstGeom>
        </p:spPr>
        <p:txBody>
          <a:bodyPr lIns="0" tIns="0" rIns="0" bIns="0" rtlCol="0" anchor="t">
            <a:spAutoFit/>
          </a:bodyPr>
          <a:lstStyle/>
          <a:p>
            <a:pPr algn="l">
              <a:lnSpc>
                <a:spcPts val="2286"/>
              </a:lnSpc>
            </a:pPr>
            <a:r>
              <a:rPr lang="en-US" sz="1800" b="1" spc="-36">
                <a:solidFill>
                  <a:srgbClr val="EBDCC4"/>
                </a:solidFill>
                <a:latin typeface="Arimo Bold"/>
                <a:ea typeface="Arimo Bold"/>
                <a:cs typeface="Arimo Bold"/>
                <a:sym typeface="Arimo Bold"/>
              </a:rPr>
              <a:t>CEO Company “Nesso”</a:t>
            </a:r>
          </a:p>
        </p:txBody>
      </p:sp>
      <p:sp>
        <p:nvSpPr>
          <p:cNvPr id="11" name="TextBox 11"/>
          <p:cNvSpPr txBox="1"/>
          <p:nvPr/>
        </p:nvSpPr>
        <p:spPr>
          <a:xfrm>
            <a:off x="12623418" y="7052982"/>
            <a:ext cx="3432949" cy="298323"/>
          </a:xfrm>
          <a:prstGeom prst="rect">
            <a:avLst/>
          </a:prstGeom>
        </p:spPr>
        <p:txBody>
          <a:bodyPr lIns="0" tIns="0" rIns="0" bIns="0" rtlCol="0" anchor="t">
            <a:spAutoFit/>
          </a:bodyPr>
          <a:lstStyle/>
          <a:p>
            <a:pPr algn="l">
              <a:lnSpc>
                <a:spcPts val="2286"/>
              </a:lnSpc>
            </a:pPr>
            <a:r>
              <a:rPr lang="en-US" sz="1800" b="1">
                <a:solidFill>
                  <a:srgbClr val="EBDCC4"/>
                </a:solidFill>
                <a:latin typeface="Arimo Bold"/>
                <a:ea typeface="Arimo Bold"/>
                <a:cs typeface="Arimo Bold"/>
                <a:sym typeface="Arimo Bold"/>
              </a:rPr>
              <a:t>2026</a:t>
            </a:r>
          </a:p>
        </p:txBody>
      </p:sp>
      <p:grpSp>
        <p:nvGrpSpPr>
          <p:cNvPr id="12" name="Group 12"/>
          <p:cNvGrpSpPr/>
          <p:nvPr/>
        </p:nvGrpSpPr>
        <p:grpSpPr>
          <a:xfrm>
            <a:off x="11711501" y="1722148"/>
            <a:ext cx="6576499" cy="4667460"/>
            <a:chOff x="0" y="0"/>
            <a:chExt cx="8768665" cy="6223279"/>
          </a:xfrm>
        </p:grpSpPr>
        <p:pic>
          <p:nvPicPr>
            <p:cNvPr id="13" name="Picture 13"/>
            <p:cNvPicPr>
              <a:picLocks noChangeAspect="1"/>
            </p:cNvPicPr>
            <p:nvPr/>
          </p:nvPicPr>
          <p:blipFill>
            <a:blip r:embed="rId2"/>
            <a:srcRect t="9494" b="33856"/>
            <a:stretch>
              <a:fillRect/>
            </a:stretch>
          </p:blipFill>
          <p:spPr>
            <a:xfrm>
              <a:off x="0" y="0"/>
              <a:ext cx="8768665" cy="6223279"/>
            </a:xfrm>
            <a:prstGeom prst="rect">
              <a:avLst/>
            </a:prstGeom>
          </p:spPr>
        </p:pic>
      </p:grpSp>
      <p:sp>
        <p:nvSpPr>
          <p:cNvPr id="14" name="TextBox 14"/>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5" name="TextBox 15"/>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
        <p:nvSpPr>
          <p:cNvPr id="16" name="TextBox 16"/>
          <p:cNvSpPr txBox="1"/>
          <p:nvPr/>
        </p:nvSpPr>
        <p:spPr>
          <a:xfrm>
            <a:off x="12394128" y="8957310"/>
            <a:ext cx="4865172" cy="300990"/>
          </a:xfrm>
          <a:prstGeom prst="rect">
            <a:avLst/>
          </a:prstGeom>
        </p:spPr>
        <p:txBody>
          <a:bodyPr lIns="0" tIns="0" rIns="0" bIns="0" rtlCol="0" anchor="t">
            <a:spAutoFit/>
          </a:bodyPr>
          <a:lstStyle/>
          <a:p>
            <a:pPr algn="r">
              <a:lnSpc>
                <a:spcPts val="2160"/>
              </a:lnSpc>
            </a:pPr>
            <a:r>
              <a:rPr lang="en-US" sz="2400" spc="-74">
                <a:solidFill>
                  <a:srgbClr val="EBDCC4"/>
                </a:solidFill>
                <a:latin typeface="Arimo"/>
                <a:ea typeface="Arimo"/>
                <a:cs typeface="Arimo"/>
                <a:sym typeface="Arimo"/>
              </a:rPr>
              <a:t>agbalenyoclementkokou@gmail.com</a:t>
            </a:r>
          </a:p>
        </p:txBody>
      </p:sp>
      <p:sp>
        <p:nvSpPr>
          <p:cNvPr id="17" name="Freeform 17"/>
          <p:cNvSpPr/>
          <p:nvPr/>
        </p:nvSpPr>
        <p:spPr>
          <a:xfrm>
            <a:off x="15891353" y="1028700"/>
            <a:ext cx="1367947" cy="323178"/>
          </a:xfrm>
          <a:custGeom>
            <a:avLst/>
            <a:gdLst/>
            <a:ahLst/>
            <a:cxnLst/>
            <a:rect l="l" t="t" r="r" b="b"/>
            <a:pathLst>
              <a:path w="1367947" h="323178">
                <a:moveTo>
                  <a:pt x="0" y="0"/>
                </a:moveTo>
                <a:lnTo>
                  <a:pt x="1367947" y="0"/>
                </a:lnTo>
                <a:lnTo>
                  <a:pt x="1367947" y="323178"/>
                </a:lnTo>
                <a:lnTo>
                  <a:pt x="0" y="3231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sp>
        <p:nvSpPr>
          <p:cNvPr id="2" name="TextBox 2"/>
          <p:cNvSpPr txBox="1"/>
          <p:nvPr/>
        </p:nvSpPr>
        <p:spPr>
          <a:xfrm>
            <a:off x="1008986" y="3464609"/>
            <a:ext cx="8135014" cy="3853082"/>
          </a:xfrm>
          <a:prstGeom prst="rect">
            <a:avLst/>
          </a:prstGeom>
        </p:spPr>
        <p:txBody>
          <a:bodyPr lIns="0" tIns="0" rIns="0" bIns="0" rtlCol="0" anchor="t">
            <a:spAutoFit/>
          </a:bodyPr>
          <a:lstStyle/>
          <a:p>
            <a:pPr algn="l">
              <a:lnSpc>
                <a:spcPts val="14533"/>
              </a:lnSpc>
            </a:pPr>
            <a:r>
              <a:rPr lang="en-US" sz="16514" spc="-330">
                <a:solidFill>
                  <a:srgbClr val="EBDCC4"/>
                </a:solidFill>
                <a:latin typeface="League Gothic"/>
                <a:ea typeface="League Gothic"/>
                <a:cs typeface="League Gothic"/>
                <a:sym typeface="League Gothic"/>
              </a:rPr>
              <a:t>PROJECT</a:t>
            </a:r>
          </a:p>
          <a:p>
            <a:pPr algn="l">
              <a:lnSpc>
                <a:spcPts val="14533"/>
              </a:lnSpc>
            </a:pPr>
            <a:r>
              <a:rPr lang="en-US" sz="16514" spc="-330">
                <a:solidFill>
                  <a:srgbClr val="EBDCC4"/>
                </a:solidFill>
                <a:latin typeface="League Gothic"/>
                <a:ea typeface="League Gothic"/>
                <a:cs typeface="League Gothic"/>
                <a:sym typeface="League Gothic"/>
              </a:rPr>
              <a:t>portfolio</a:t>
            </a:r>
          </a:p>
        </p:txBody>
      </p:sp>
      <p:grpSp>
        <p:nvGrpSpPr>
          <p:cNvPr id="3" name="Group 3"/>
          <p:cNvGrpSpPr/>
          <p:nvPr/>
        </p:nvGrpSpPr>
        <p:grpSpPr>
          <a:xfrm>
            <a:off x="11711501" y="1028700"/>
            <a:ext cx="6576499" cy="8229600"/>
            <a:chOff x="0" y="0"/>
            <a:chExt cx="8768665" cy="10972800"/>
          </a:xfrm>
        </p:grpSpPr>
        <p:pic>
          <p:nvPicPr>
            <p:cNvPr id="4" name="Picture 4"/>
            <p:cNvPicPr>
              <a:picLocks noChangeAspect="1"/>
            </p:cNvPicPr>
            <p:nvPr/>
          </p:nvPicPr>
          <p:blipFill>
            <a:blip r:embed="rId2"/>
            <a:srcRect l="54" r="54"/>
            <a:stretch>
              <a:fillRect/>
            </a:stretch>
          </p:blipFill>
          <p:spPr>
            <a:xfrm>
              <a:off x="0" y="0"/>
              <a:ext cx="8768665" cy="10972800"/>
            </a:xfrm>
            <a:prstGeom prst="rect">
              <a:avLst/>
            </a:prstGeom>
          </p:spPr>
        </p:pic>
      </p:grpSp>
      <p:sp>
        <p:nvSpPr>
          <p:cNvPr id="5" name="TextBox 5"/>
          <p:cNvSpPr txBox="1"/>
          <p:nvPr/>
        </p:nvSpPr>
        <p:spPr>
          <a:xfrm>
            <a:off x="1028700" y="1085900"/>
            <a:ext cx="2878756" cy="30094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Creative Presentation</a:t>
            </a:r>
          </a:p>
        </p:txBody>
      </p:sp>
      <p:sp>
        <p:nvSpPr>
          <p:cNvPr id="6" name="TextBox 6"/>
          <p:cNvSpPr txBox="1"/>
          <p:nvPr/>
        </p:nvSpPr>
        <p:spPr>
          <a:xfrm>
            <a:off x="1028700" y="8957310"/>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1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5555" r="5555"/>
            <a:stretch>
              <a:fillRect/>
            </a:stretch>
          </p:blipFill>
          <p:spPr>
            <a:xfrm>
              <a:off x="0" y="0"/>
              <a:ext cx="12192000" cy="13716000"/>
            </a:xfrm>
            <a:prstGeom prst="rect">
              <a:avLst/>
            </a:prstGeom>
          </p:spPr>
        </p:pic>
      </p:grpSp>
      <p:grpSp>
        <p:nvGrpSpPr>
          <p:cNvPr id="4" name="Group 4"/>
          <p:cNvGrpSpPr/>
          <p:nvPr/>
        </p:nvGrpSpPr>
        <p:grpSpPr>
          <a:xfrm>
            <a:off x="1028700" y="6801554"/>
            <a:ext cx="9658350" cy="2098628"/>
            <a:chOff x="0" y="0"/>
            <a:chExt cx="2543763" cy="552725"/>
          </a:xfrm>
        </p:grpSpPr>
        <p:sp>
          <p:nvSpPr>
            <p:cNvPr id="5" name="Freeform 5"/>
            <p:cNvSpPr/>
            <p:nvPr/>
          </p:nvSpPr>
          <p:spPr>
            <a:xfrm>
              <a:off x="0" y="0"/>
              <a:ext cx="2543763" cy="552725"/>
            </a:xfrm>
            <a:custGeom>
              <a:avLst/>
              <a:gdLst/>
              <a:ahLst/>
              <a:cxnLst/>
              <a:rect l="l" t="t" r="r" b="b"/>
              <a:pathLst>
                <a:path w="2543763" h="552725">
                  <a:moveTo>
                    <a:pt x="0" y="0"/>
                  </a:moveTo>
                  <a:lnTo>
                    <a:pt x="2543763" y="0"/>
                  </a:lnTo>
                  <a:lnTo>
                    <a:pt x="2543763" y="552725"/>
                  </a:lnTo>
                  <a:lnTo>
                    <a:pt x="0" y="552725"/>
                  </a:lnTo>
                  <a:close/>
                </a:path>
              </a:pathLst>
            </a:custGeom>
            <a:solidFill>
              <a:srgbClr val="EBDCC4"/>
            </a:solidFill>
          </p:spPr>
        </p:sp>
        <p:sp>
          <p:nvSpPr>
            <p:cNvPr id="6" name="TextBox 6"/>
            <p:cNvSpPr txBox="1"/>
            <p:nvPr/>
          </p:nvSpPr>
          <p:spPr>
            <a:xfrm>
              <a:off x="0" y="57150"/>
              <a:ext cx="2543763" cy="495575"/>
            </a:xfrm>
            <a:prstGeom prst="rect">
              <a:avLst/>
            </a:prstGeom>
          </p:spPr>
          <p:txBody>
            <a:bodyPr lIns="50800" tIns="50800" rIns="50800" bIns="50800" rtlCol="0" anchor="ctr"/>
            <a:lstStyle/>
            <a:p>
              <a:pPr algn="ctr">
                <a:lnSpc>
                  <a:spcPts val="2160"/>
                </a:lnSpc>
              </a:pPr>
              <a:endParaRPr/>
            </a:p>
          </p:txBody>
        </p:sp>
      </p:grpSp>
      <p:sp>
        <p:nvSpPr>
          <p:cNvPr id="7" name="TextBox 7"/>
          <p:cNvSpPr txBox="1"/>
          <p:nvPr/>
        </p:nvSpPr>
        <p:spPr>
          <a:xfrm>
            <a:off x="1008986" y="2331748"/>
            <a:ext cx="6478524" cy="4684249"/>
          </a:xfrm>
          <a:prstGeom prst="rect">
            <a:avLst/>
          </a:prstGeom>
        </p:spPr>
        <p:txBody>
          <a:bodyPr lIns="0" tIns="0" rIns="0" bIns="0" rtlCol="0" anchor="t">
            <a:spAutoFit/>
          </a:bodyPr>
          <a:lstStyle/>
          <a:p>
            <a:pPr algn="l">
              <a:lnSpc>
                <a:spcPts val="17693"/>
              </a:lnSpc>
            </a:pPr>
            <a:r>
              <a:rPr lang="en-US" sz="20105" spc="-402">
                <a:solidFill>
                  <a:srgbClr val="EBDCC4"/>
                </a:solidFill>
                <a:latin typeface="League Gothic"/>
                <a:ea typeface="League Gothic"/>
                <a:cs typeface="League Gothic"/>
                <a:sym typeface="League Gothic"/>
              </a:rPr>
              <a:t>FIRST PROJECT</a:t>
            </a:r>
          </a:p>
        </p:txBody>
      </p:sp>
      <p:sp>
        <p:nvSpPr>
          <p:cNvPr id="8" name="TextBox 8"/>
          <p:cNvSpPr txBox="1"/>
          <p:nvPr/>
        </p:nvSpPr>
        <p:spPr>
          <a:xfrm>
            <a:off x="1457762" y="6876607"/>
            <a:ext cx="7307589" cy="1919947"/>
          </a:xfrm>
          <a:prstGeom prst="rect">
            <a:avLst/>
          </a:prstGeom>
        </p:spPr>
        <p:txBody>
          <a:bodyPr lIns="0" tIns="0" rIns="0" bIns="0" rtlCol="0" anchor="t">
            <a:spAutoFit/>
          </a:bodyPr>
          <a:lstStyle/>
          <a:p>
            <a:pPr algn="l">
              <a:lnSpc>
                <a:spcPts val="1904"/>
              </a:lnSpc>
            </a:pPr>
            <a:r>
              <a:rPr lang="en-US" sz="1499">
                <a:solidFill>
                  <a:srgbClr val="181818"/>
                </a:solidFill>
                <a:latin typeface="Arimo"/>
                <a:ea typeface="Arimo"/>
                <a:cs typeface="Arimo"/>
                <a:sym typeface="Arimo"/>
              </a:rPr>
              <a:t>Design and development of an intelligent robotic arm aimed at automating handling and manipulation tasks. This project combines mechanical engineering, mechatronics, and control systems to create a modular, precise, and scalable robotic solution.</a:t>
            </a:r>
          </a:p>
          <a:p>
            <a:pPr algn="l">
              <a:lnSpc>
                <a:spcPts val="1904"/>
              </a:lnSpc>
            </a:pPr>
            <a:r>
              <a:rPr lang="en-US" sz="1499">
                <a:solidFill>
                  <a:srgbClr val="181818"/>
                </a:solidFill>
                <a:latin typeface="Arimo"/>
                <a:ea typeface="Arimo"/>
                <a:cs typeface="Arimo"/>
                <a:sym typeface="Arimo"/>
              </a:rPr>
              <a:t>The project covers the complete engineering cycle, from mechanical design and system architecture to control logic and functional validation. Particular attention is given to precision, reliability, and adaptability for educational and industrial applications.</a:t>
            </a:r>
          </a:p>
          <a:p>
            <a:pPr algn="l">
              <a:lnSpc>
                <a:spcPts val="1904"/>
              </a:lnSpc>
            </a:pPr>
            <a:endParaRPr lang="en-US" sz="1499">
              <a:solidFill>
                <a:srgbClr val="181818"/>
              </a:solidFill>
              <a:latin typeface="Arimo"/>
              <a:ea typeface="Arimo"/>
              <a:cs typeface="Arimo"/>
              <a:sym typeface="Arimo"/>
            </a:endParaRPr>
          </a:p>
        </p:txBody>
      </p:sp>
      <p:sp>
        <p:nvSpPr>
          <p:cNvPr id="9" name="TextBox 9"/>
          <p:cNvSpPr txBox="1"/>
          <p:nvPr/>
        </p:nvSpPr>
        <p:spPr>
          <a:xfrm>
            <a:off x="1028700" y="1085850"/>
            <a:ext cx="2878756"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Presentation</a:t>
            </a:r>
          </a:p>
        </p:txBody>
      </p:sp>
      <p:sp>
        <p:nvSpPr>
          <p:cNvPr id="10" name="TextBox 10"/>
          <p:cNvSpPr txBox="1"/>
          <p:nvPr/>
        </p:nvSpPr>
        <p:spPr>
          <a:xfrm>
            <a:off x="1028700" y="9136369"/>
            <a:ext cx="3304730" cy="300990"/>
          </a:xfrm>
          <a:prstGeom prst="rect">
            <a:avLst/>
          </a:prstGeom>
        </p:spPr>
        <p:txBody>
          <a:bodyPr lIns="0" tIns="0" rIns="0" bIns="0" rtlCol="0" anchor="t">
            <a:spAutoFit/>
          </a:bodyPr>
          <a:lstStyle/>
          <a:p>
            <a:pPr algn="l">
              <a:lnSpc>
                <a:spcPts val="2160"/>
              </a:lnSpc>
            </a:pPr>
            <a:r>
              <a:rPr lang="en-US" sz="2400" spc="-74">
                <a:solidFill>
                  <a:srgbClr val="EBDCC4"/>
                </a:solidFill>
                <a:latin typeface="Arimo"/>
                <a:ea typeface="Arimo"/>
                <a:cs typeface="Arimo"/>
                <a:sym typeface="Arimo"/>
              </a:rPr>
              <a:t>AGBALENYO Clement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786</Words>
  <Application>Microsoft Office PowerPoint</Application>
  <PresentationFormat>Personnalisé</PresentationFormat>
  <Paragraphs>118</Paragraphs>
  <Slides>15</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15</vt:i4>
      </vt:variant>
    </vt:vector>
  </HeadingPairs>
  <TitlesOfParts>
    <vt:vector size="22" baseType="lpstr">
      <vt:lpstr>Arimo Bold</vt:lpstr>
      <vt:lpstr>Open Sans Bold</vt:lpstr>
      <vt:lpstr>Arimo</vt:lpstr>
      <vt:lpstr>Calibri</vt:lpstr>
      <vt:lpstr>Arial</vt:lpstr>
      <vt:lpstr>League Gothic</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Brown Modern Creative Portfolio Presentation</dc:title>
  <cp:lastModifiedBy>Clement AGBALENYO</cp:lastModifiedBy>
  <cp:revision>2</cp:revision>
  <dcterms:created xsi:type="dcterms:W3CDTF">2006-08-16T00:00:00Z</dcterms:created>
  <dcterms:modified xsi:type="dcterms:W3CDTF">2026-01-13T07:51:30Z</dcterms:modified>
  <dc:identifier>DAG-OzrzijI</dc:identifier>
</cp:coreProperties>
</file>